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303" r:id="rId4"/>
    <p:sldId id="277" r:id="rId5"/>
    <p:sldId id="299" r:id="rId6"/>
    <p:sldId id="260" r:id="rId7"/>
    <p:sldId id="300" r:id="rId8"/>
    <p:sldId id="301" r:id="rId9"/>
    <p:sldId id="290" r:id="rId10"/>
    <p:sldId id="304" r:id="rId11"/>
    <p:sldId id="305" r:id="rId12"/>
    <p:sldId id="306" r:id="rId13"/>
    <p:sldId id="308" r:id="rId14"/>
    <p:sldId id="309" r:id="rId15"/>
    <p:sldId id="310" r:id="rId16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0099"/>
    <a:srgbClr val="FF99FF"/>
    <a:srgbClr val="FF9900"/>
    <a:srgbClr val="663300"/>
    <a:srgbClr val="FFCC66"/>
    <a:srgbClr val="FF6600"/>
    <a:srgbClr val="FF3300"/>
    <a:srgbClr val="99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575" autoAdjust="0"/>
    <p:restoredTop sz="91623" autoAdjust="0"/>
  </p:normalViewPr>
  <p:slideViewPr>
    <p:cSldViewPr>
      <p:cViewPr varScale="1">
        <p:scale>
          <a:sx n="57" d="100"/>
          <a:sy n="57" d="100"/>
        </p:scale>
        <p:origin x="-37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0601DF-2091-4A0B-85F9-DCA388F72A4C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E75199-97F1-401D-80FD-97E3E3B93FC5}">
      <dgm:prSet phldrT="[Текст]" custT="1"/>
      <dgm:spPr>
        <a:gradFill flip="none" rotWithShape="0">
          <a:gsLst>
            <a:gs pos="0">
              <a:schemeClr val="accent6">
                <a:shade val="30000"/>
                <a:satMod val="115000"/>
              </a:schemeClr>
            </a:gs>
            <a:gs pos="50000">
              <a:schemeClr val="accent6">
                <a:shade val="67500"/>
                <a:satMod val="115000"/>
              </a:schemeClr>
            </a:gs>
            <a:gs pos="100000">
              <a:schemeClr val="accent6"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>
            <a:lnSpc>
              <a:spcPct val="100000"/>
            </a:lnSpc>
          </a:pPr>
          <a:endParaRPr lang="uk-UA" sz="2400" i="1" dirty="0" smtClean="0">
            <a:solidFill>
              <a:schemeClr val="bg1"/>
            </a:solidFill>
          </a:endParaRPr>
        </a:p>
        <a:p>
          <a:pPr>
            <a:lnSpc>
              <a:spcPct val="100000"/>
            </a:lnSpc>
          </a:pPr>
          <a:endParaRPr lang="uk-UA" sz="2400" i="1" dirty="0" smtClean="0">
            <a:solidFill>
              <a:schemeClr val="bg1"/>
            </a:solidFill>
          </a:endParaRPr>
        </a:p>
        <a:p>
          <a:pPr>
            <a:lnSpc>
              <a:spcPct val="100000"/>
            </a:lnSpc>
          </a:pPr>
          <a:endParaRPr lang="uk-UA" sz="2400" i="1" dirty="0" smtClean="0">
            <a:solidFill>
              <a:schemeClr val="bg1"/>
            </a:solidFill>
          </a:endParaRPr>
        </a:p>
        <a:p>
          <a:pPr>
            <a:lnSpc>
              <a:spcPct val="100000"/>
            </a:lnSpc>
          </a:pPr>
          <a:endParaRPr lang="uk-UA" sz="2400" i="1" dirty="0" smtClean="0">
            <a:solidFill>
              <a:schemeClr val="bg1"/>
            </a:solidFill>
          </a:endParaRPr>
        </a:p>
        <a:p>
          <a:pPr>
            <a:lnSpc>
              <a:spcPct val="100000"/>
            </a:lnSpc>
          </a:pPr>
          <a:endParaRPr lang="uk-UA" sz="2400" i="1" dirty="0" smtClean="0">
            <a:solidFill>
              <a:schemeClr val="bg1"/>
            </a:solidFill>
          </a:endParaRPr>
        </a:p>
        <a:p>
          <a:pPr>
            <a:lnSpc>
              <a:spcPct val="100000"/>
            </a:lnSpc>
          </a:pPr>
          <a:endParaRPr lang="uk-UA" sz="2400" i="1" dirty="0" smtClean="0">
            <a:solidFill>
              <a:schemeClr val="bg1"/>
            </a:solidFill>
          </a:endParaRPr>
        </a:p>
        <a:p>
          <a:pPr>
            <a:lnSpc>
              <a:spcPct val="100000"/>
            </a:lnSpc>
          </a:pPr>
          <a:endParaRPr lang="uk-UA" sz="2400" i="1" dirty="0" smtClean="0">
            <a:solidFill>
              <a:schemeClr val="bg1"/>
            </a:solidFill>
          </a:endParaRPr>
        </a:p>
        <a:p>
          <a:pPr>
            <a:lnSpc>
              <a:spcPct val="100000"/>
            </a:lnSpc>
          </a:pPr>
          <a:endParaRPr lang="uk-UA" sz="2400" i="1" dirty="0" smtClean="0">
            <a:solidFill>
              <a:schemeClr val="bg1"/>
            </a:solidFill>
          </a:endParaRPr>
        </a:p>
        <a:p>
          <a:pPr>
            <a:lnSpc>
              <a:spcPct val="100000"/>
            </a:lnSpc>
          </a:pPr>
          <a:endParaRPr lang="uk-UA" sz="2400" i="1" dirty="0" smtClean="0">
            <a:solidFill>
              <a:schemeClr val="bg1"/>
            </a:solidFill>
          </a:endParaRPr>
        </a:p>
        <a:p>
          <a:pPr>
            <a:lnSpc>
              <a:spcPct val="100000"/>
            </a:lnSpc>
          </a:pPr>
          <a:r>
            <a:rPr lang="uk-UA" sz="2400" i="1" dirty="0" err="1" smtClean="0">
              <a:solidFill>
                <a:schemeClr val="bg1"/>
              </a:solidFill>
            </a:rPr>
            <a:t>Розв</a:t>
          </a:r>
          <a:r>
            <a:rPr lang="en-US" sz="2400" i="1" dirty="0" smtClean="0">
              <a:solidFill>
                <a:schemeClr val="bg1"/>
              </a:solidFill>
            </a:rPr>
            <a:t>’</a:t>
          </a:r>
          <a:r>
            <a:rPr lang="uk-UA" sz="2400" i="1" dirty="0" err="1" smtClean="0">
              <a:solidFill>
                <a:schemeClr val="bg1"/>
              </a:solidFill>
            </a:rPr>
            <a:t>язування</a:t>
          </a:r>
          <a:r>
            <a:rPr lang="uk-UA" sz="2400" i="1" dirty="0" smtClean="0">
              <a:solidFill>
                <a:schemeClr val="bg1"/>
              </a:solidFill>
            </a:rPr>
            <a:t> завдань з </a:t>
          </a:r>
          <a:br>
            <a:rPr lang="uk-UA" sz="2400" i="1" dirty="0" smtClean="0">
              <a:solidFill>
                <a:schemeClr val="bg1"/>
              </a:solidFill>
            </a:rPr>
          </a:br>
          <a:r>
            <a:rPr lang="uk-UA" sz="2400" i="1" dirty="0" smtClean="0">
              <a:solidFill>
                <a:schemeClr val="bg1"/>
              </a:solidFill>
            </a:rPr>
            <a:t>модулем (окремі випадки)</a:t>
          </a:r>
        </a:p>
        <a:p>
          <a:pPr>
            <a:lnSpc>
              <a:spcPct val="100000"/>
            </a:lnSpc>
          </a:pPr>
          <a:endParaRPr lang="uk-UA" sz="2400" i="1" dirty="0" smtClean="0">
            <a:solidFill>
              <a:schemeClr val="bg1"/>
            </a:solidFill>
          </a:endParaRPr>
        </a:p>
        <a:p>
          <a:pPr>
            <a:lnSpc>
              <a:spcPct val="100000"/>
            </a:lnSpc>
          </a:pPr>
          <a:r>
            <a:rPr lang="uk-UA" sz="2400" i="1" dirty="0" err="1" smtClean="0">
              <a:solidFill>
                <a:schemeClr val="bg1"/>
              </a:solidFill>
            </a:rPr>
            <a:t>Розв</a:t>
          </a:r>
          <a:r>
            <a:rPr lang="en-US" sz="2400" i="1" dirty="0" smtClean="0">
              <a:solidFill>
                <a:schemeClr val="bg1"/>
              </a:solidFill>
            </a:rPr>
            <a:t>’</a:t>
          </a:r>
          <a:r>
            <a:rPr lang="uk-UA" sz="2400" i="1" dirty="0" err="1" smtClean="0">
              <a:solidFill>
                <a:schemeClr val="bg1"/>
              </a:solidFill>
            </a:rPr>
            <a:t>язування</a:t>
          </a:r>
          <a:r>
            <a:rPr lang="uk-UA" sz="2400" i="1" dirty="0" smtClean="0">
              <a:solidFill>
                <a:schemeClr val="bg1"/>
              </a:solidFill>
            </a:rPr>
            <a:t> завдань ЗНО з математики  </a:t>
          </a:r>
        </a:p>
        <a:p>
          <a:pPr>
            <a:lnSpc>
              <a:spcPct val="100000"/>
            </a:lnSpc>
          </a:pPr>
          <a:r>
            <a:rPr lang="ru-RU" sz="2000" dirty="0" smtClean="0">
              <a:solidFill>
                <a:schemeClr val="bg1"/>
              </a:solidFill>
            </a:rPr>
            <a:t> </a:t>
          </a:r>
        </a:p>
        <a:p>
          <a:pPr>
            <a:lnSpc>
              <a:spcPct val="100000"/>
            </a:lnSpc>
          </a:pPr>
          <a:endParaRPr lang="ru-RU" sz="2000" dirty="0" smtClean="0">
            <a:solidFill>
              <a:schemeClr val="bg1"/>
            </a:solidFill>
          </a:endParaRPr>
        </a:p>
        <a:p>
          <a:pPr>
            <a:lnSpc>
              <a:spcPct val="100000"/>
            </a:lnSpc>
          </a:pPr>
          <a:endParaRPr lang="ru-RU" sz="2000" dirty="0" smtClean="0">
            <a:solidFill>
              <a:schemeClr val="bg1"/>
            </a:solidFill>
          </a:endParaRPr>
        </a:p>
        <a:p>
          <a:pPr>
            <a:lnSpc>
              <a:spcPct val="100000"/>
            </a:lnSpc>
          </a:pPr>
          <a:r>
            <a:rPr lang="ru-RU" sz="1200" b="1" dirty="0" smtClean="0"/>
            <a:t> </a:t>
          </a:r>
          <a:endParaRPr lang="ru-RU" sz="1200" b="1" dirty="0"/>
        </a:p>
      </dgm:t>
    </dgm:pt>
    <dgm:pt modelId="{D1234C55-41CC-49D5-87C2-0062CACCCE45}" type="parTrans" cxnId="{5A4AF7E0-AC3F-467D-AFE2-CEDCAEF27B87}">
      <dgm:prSet/>
      <dgm:spPr/>
      <dgm:t>
        <a:bodyPr/>
        <a:lstStyle/>
        <a:p>
          <a:endParaRPr lang="ru-RU"/>
        </a:p>
      </dgm:t>
    </dgm:pt>
    <dgm:pt modelId="{C486CC92-3C35-4F9A-B63E-AC0231697787}" type="sibTrans" cxnId="{5A4AF7E0-AC3F-467D-AFE2-CEDCAEF27B87}">
      <dgm:prSet/>
      <dgm:spPr/>
      <dgm:t>
        <a:bodyPr/>
        <a:lstStyle/>
        <a:p>
          <a:endParaRPr lang="ru-RU"/>
        </a:p>
      </dgm:t>
    </dgm:pt>
    <dgm:pt modelId="{CB46AE4C-0D50-4AE4-A004-8AE80A9FB866}">
      <dgm:prSet phldrT="[Текст]" custT="1"/>
      <dgm:spPr>
        <a:gradFill flip="none" rotWithShape="0">
          <a:gsLst>
            <a:gs pos="0">
              <a:schemeClr val="bg2">
                <a:lumMod val="75000"/>
                <a:shade val="30000"/>
                <a:satMod val="115000"/>
              </a:schemeClr>
            </a:gs>
            <a:gs pos="50000">
              <a:schemeClr val="bg2">
                <a:lumMod val="75000"/>
                <a:shade val="67500"/>
                <a:satMod val="115000"/>
              </a:schemeClr>
            </a:gs>
            <a:gs pos="100000">
              <a:schemeClr val="bg2">
                <a:lumMod val="75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 algn="ctr"/>
          <a:endParaRPr lang="uk-UA" sz="2400" i="1" dirty="0" smtClean="0">
            <a:solidFill>
              <a:schemeClr val="bg1"/>
            </a:solidFill>
          </a:endParaRPr>
        </a:p>
        <a:p>
          <a:pPr algn="ctr"/>
          <a:endParaRPr lang="uk-UA" sz="2400" i="1" dirty="0" smtClean="0">
            <a:solidFill>
              <a:schemeClr val="bg1"/>
            </a:solidFill>
          </a:endParaRPr>
        </a:p>
        <a:p>
          <a:pPr algn="ctr"/>
          <a:endParaRPr lang="uk-UA" sz="2400" i="1" dirty="0" smtClean="0">
            <a:solidFill>
              <a:schemeClr val="bg1"/>
            </a:solidFill>
          </a:endParaRPr>
        </a:p>
        <a:p>
          <a:pPr algn="ctr"/>
          <a:endParaRPr lang="uk-UA" sz="2400" i="1" dirty="0" smtClean="0">
            <a:solidFill>
              <a:schemeClr val="bg1"/>
            </a:solidFill>
          </a:endParaRPr>
        </a:p>
        <a:p>
          <a:pPr algn="ctr"/>
          <a:endParaRPr lang="uk-UA" sz="2400" i="1" dirty="0" smtClean="0">
            <a:solidFill>
              <a:schemeClr val="bg1"/>
            </a:solidFill>
          </a:endParaRPr>
        </a:p>
        <a:p>
          <a:pPr algn="ctr"/>
          <a:endParaRPr lang="uk-UA" sz="2400" i="1" dirty="0" smtClean="0">
            <a:solidFill>
              <a:schemeClr val="bg1"/>
            </a:solidFill>
          </a:endParaRPr>
        </a:p>
        <a:p>
          <a:pPr algn="ctr"/>
          <a:r>
            <a:rPr lang="uk-UA" sz="2400" i="1" dirty="0" smtClean="0">
              <a:solidFill>
                <a:schemeClr val="bg1"/>
              </a:solidFill>
            </a:rPr>
            <a:t>Проектування точки простору на координатні прямі та площини</a:t>
          </a:r>
        </a:p>
        <a:p>
          <a:pPr algn="ctr"/>
          <a:endParaRPr lang="uk-UA" sz="2400" i="1" dirty="0" smtClean="0">
            <a:solidFill>
              <a:srgbClr val="FF0000"/>
            </a:solidFill>
          </a:endParaRPr>
        </a:p>
        <a:p>
          <a:pPr algn="ctr"/>
          <a:endParaRPr lang="uk-UA" sz="2400" i="1" dirty="0" smtClean="0">
            <a:solidFill>
              <a:srgbClr val="FF0000"/>
            </a:solidFill>
          </a:endParaRPr>
        </a:p>
        <a:p>
          <a:pPr algn="ctr"/>
          <a:r>
            <a:rPr lang="uk-UA" sz="2400" i="1" dirty="0" err="1" smtClean="0">
              <a:solidFill>
                <a:schemeClr val="bg1"/>
              </a:solidFill>
            </a:rPr>
            <a:t>Розв</a:t>
          </a:r>
          <a:r>
            <a:rPr lang="en-US" sz="2400" i="1" dirty="0" smtClean="0">
              <a:solidFill>
                <a:schemeClr val="bg1"/>
              </a:solidFill>
            </a:rPr>
            <a:t>’</a:t>
          </a:r>
          <a:r>
            <a:rPr lang="uk-UA" sz="2400" i="1" dirty="0" err="1" smtClean="0">
              <a:solidFill>
                <a:schemeClr val="bg1"/>
              </a:solidFill>
            </a:rPr>
            <a:t>язування</a:t>
          </a:r>
          <a:r>
            <a:rPr lang="uk-UA" sz="2400" i="1" dirty="0" smtClean="0">
              <a:solidFill>
                <a:schemeClr val="bg1"/>
              </a:solidFill>
            </a:rPr>
            <a:t> </a:t>
          </a:r>
          <a:r>
            <a:rPr lang="uk-UA" sz="2400" i="1" dirty="0" err="1" smtClean="0">
              <a:solidFill>
                <a:schemeClr val="bg1"/>
              </a:solidFill>
            </a:rPr>
            <a:t>показникових</a:t>
          </a:r>
          <a:r>
            <a:rPr lang="uk-UA" sz="2400" i="1" dirty="0" smtClean="0">
              <a:solidFill>
                <a:schemeClr val="bg1"/>
              </a:solidFill>
            </a:rPr>
            <a:t> рівнянь  </a:t>
          </a:r>
        </a:p>
      </dgm:t>
    </dgm:pt>
    <dgm:pt modelId="{D5F9BE49-A13D-4754-8D0B-0825422BD4FB}" type="parTrans" cxnId="{C1540558-95F1-497C-B384-A16AC9B6A52B}">
      <dgm:prSet/>
      <dgm:spPr/>
      <dgm:t>
        <a:bodyPr/>
        <a:lstStyle/>
        <a:p>
          <a:endParaRPr lang="ru-RU"/>
        </a:p>
      </dgm:t>
    </dgm:pt>
    <dgm:pt modelId="{A8C2A6F3-A6CC-4178-BEB5-A3900581FD7E}" type="sibTrans" cxnId="{C1540558-95F1-497C-B384-A16AC9B6A52B}">
      <dgm:prSet/>
      <dgm:spPr/>
      <dgm:t>
        <a:bodyPr/>
        <a:lstStyle/>
        <a:p>
          <a:endParaRPr lang="ru-RU"/>
        </a:p>
      </dgm:t>
    </dgm:pt>
    <dgm:pt modelId="{BF7BCC7A-2AF7-4484-8C12-28FAEBBD7F88}">
      <dgm:prSet phldrT="[Текст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 algn="l"/>
          <a:r>
            <a:rPr lang="uk-UA" sz="2000" i="1" dirty="0" smtClean="0">
              <a:solidFill>
                <a:srgbClr val="FF0000"/>
              </a:solidFill>
            </a:rPr>
            <a:t>. </a:t>
          </a:r>
        </a:p>
        <a:p>
          <a:pPr algn="l"/>
          <a:endParaRPr lang="uk-UA" sz="2000" i="1" dirty="0" smtClean="0">
            <a:solidFill>
              <a:srgbClr val="FF0000"/>
            </a:solidFill>
          </a:endParaRPr>
        </a:p>
        <a:p>
          <a:pPr algn="l"/>
          <a:endParaRPr lang="uk-UA" sz="2000" i="1" dirty="0" smtClean="0">
            <a:solidFill>
              <a:srgbClr val="FF0000"/>
            </a:solidFill>
          </a:endParaRPr>
        </a:p>
        <a:p>
          <a:pPr algn="l"/>
          <a:endParaRPr lang="uk-UA" sz="2000" i="1" dirty="0" smtClean="0">
            <a:solidFill>
              <a:srgbClr val="FF0000"/>
            </a:solidFill>
          </a:endParaRPr>
        </a:p>
        <a:p>
          <a:pPr algn="l"/>
          <a:endParaRPr lang="uk-UA" sz="2000" i="1" dirty="0" smtClean="0">
            <a:solidFill>
              <a:srgbClr val="FF0000"/>
            </a:solidFill>
          </a:endParaRPr>
        </a:p>
        <a:p>
          <a:pPr algn="l"/>
          <a:endParaRPr lang="uk-UA" sz="2000" i="1" dirty="0" smtClean="0">
            <a:solidFill>
              <a:srgbClr val="FF0000"/>
            </a:solidFill>
          </a:endParaRPr>
        </a:p>
        <a:p>
          <a:pPr algn="l"/>
          <a:r>
            <a:rPr lang="uk-UA" sz="2400" i="1" dirty="0" smtClean="0">
              <a:solidFill>
                <a:schemeClr val="bg1"/>
              </a:solidFill>
            </a:rPr>
            <a:t>Основна логарифмічна тотожність, її застосування при </a:t>
          </a:r>
          <a:r>
            <a:rPr lang="en-US" sz="2400" i="1" dirty="0" smtClean="0">
              <a:solidFill>
                <a:schemeClr val="bg1"/>
              </a:solidFill>
            </a:rPr>
            <a:t>      </a:t>
          </a:r>
          <a:r>
            <a:rPr lang="uk-UA" sz="2400" i="1" dirty="0" err="1" smtClean="0">
              <a:solidFill>
                <a:schemeClr val="bg1"/>
              </a:solidFill>
            </a:rPr>
            <a:t>розв</a:t>
          </a:r>
          <a:r>
            <a:rPr lang="en-US" sz="2400" i="1" dirty="0" smtClean="0">
              <a:solidFill>
                <a:schemeClr val="bg1"/>
              </a:solidFill>
            </a:rPr>
            <a:t>’</a:t>
          </a:r>
          <a:r>
            <a:rPr lang="uk-UA" sz="2400" i="1" dirty="0" err="1" smtClean="0">
              <a:solidFill>
                <a:schemeClr val="bg1"/>
              </a:solidFill>
            </a:rPr>
            <a:t>язуванні</a:t>
          </a:r>
          <a:r>
            <a:rPr lang="uk-UA" sz="2400" i="1" dirty="0" smtClean="0">
              <a:solidFill>
                <a:schemeClr val="bg1"/>
              </a:solidFill>
            </a:rPr>
            <a:t> вправ з математики</a:t>
          </a:r>
          <a:endParaRPr lang="ru-RU" sz="2400" b="1" dirty="0">
            <a:solidFill>
              <a:schemeClr val="bg1"/>
            </a:solidFill>
          </a:endParaRPr>
        </a:p>
      </dgm:t>
    </dgm:pt>
    <dgm:pt modelId="{A4B032EC-4270-4EDE-AA48-0EF72F0DE4D7}" type="parTrans" cxnId="{D8B5D915-7A07-45AC-9A01-E4216A837A75}">
      <dgm:prSet/>
      <dgm:spPr/>
      <dgm:t>
        <a:bodyPr/>
        <a:lstStyle/>
        <a:p>
          <a:endParaRPr lang="ru-RU"/>
        </a:p>
      </dgm:t>
    </dgm:pt>
    <dgm:pt modelId="{CCB73646-B97D-4A22-A02B-0D002AAAF3D8}" type="sibTrans" cxnId="{D8B5D915-7A07-45AC-9A01-E4216A837A75}">
      <dgm:prSet/>
      <dgm:spPr/>
      <dgm:t>
        <a:bodyPr/>
        <a:lstStyle/>
        <a:p>
          <a:endParaRPr lang="ru-RU"/>
        </a:p>
      </dgm:t>
    </dgm:pt>
    <dgm:pt modelId="{FE1CCD76-DE59-4799-B834-D619B078B143}" type="pres">
      <dgm:prSet presAssocID="{740601DF-2091-4A0B-85F9-DCA388F72A4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6F2BC6-854F-4158-BFB1-3819587BBD80}" type="pres">
      <dgm:prSet presAssocID="{73E75199-97F1-401D-80FD-97E3E3B93FC5}" presName="compNode" presStyleCnt="0"/>
      <dgm:spPr/>
    </dgm:pt>
    <dgm:pt modelId="{9C2A96D3-AA06-40F5-9BCF-7DFE0CB539FB}" type="pres">
      <dgm:prSet presAssocID="{73E75199-97F1-401D-80FD-97E3E3B93FC5}" presName="aNode" presStyleLbl="bgShp" presStyleIdx="0" presStyleCnt="3"/>
      <dgm:spPr/>
      <dgm:t>
        <a:bodyPr/>
        <a:lstStyle/>
        <a:p>
          <a:endParaRPr lang="ru-RU"/>
        </a:p>
      </dgm:t>
    </dgm:pt>
    <dgm:pt modelId="{6CAB927E-6711-468D-B553-AE67C6B8D03C}" type="pres">
      <dgm:prSet presAssocID="{73E75199-97F1-401D-80FD-97E3E3B93FC5}" presName="textNode" presStyleLbl="bgShp" presStyleIdx="0" presStyleCnt="3"/>
      <dgm:spPr/>
      <dgm:t>
        <a:bodyPr/>
        <a:lstStyle/>
        <a:p>
          <a:endParaRPr lang="ru-RU"/>
        </a:p>
      </dgm:t>
    </dgm:pt>
    <dgm:pt modelId="{A99EF112-9C4D-4CD9-9103-9740B3A6CA73}" type="pres">
      <dgm:prSet presAssocID="{73E75199-97F1-401D-80FD-97E3E3B93FC5}" presName="compChildNode" presStyleCnt="0"/>
      <dgm:spPr/>
    </dgm:pt>
    <dgm:pt modelId="{DDD66ABA-550A-4F8D-80A2-03122B4B16F5}" type="pres">
      <dgm:prSet presAssocID="{73E75199-97F1-401D-80FD-97E3E3B93FC5}" presName="theInnerList" presStyleCnt="0"/>
      <dgm:spPr/>
    </dgm:pt>
    <dgm:pt modelId="{D0BFA571-EDBB-4388-BAEF-820A6DAFF93D}" type="pres">
      <dgm:prSet presAssocID="{73E75199-97F1-401D-80FD-97E3E3B93FC5}" presName="aSpace" presStyleCnt="0"/>
      <dgm:spPr/>
    </dgm:pt>
    <dgm:pt modelId="{DD836398-9E4B-43A8-9F38-577906C29FFE}" type="pres">
      <dgm:prSet presAssocID="{CB46AE4C-0D50-4AE4-A004-8AE80A9FB866}" presName="compNode" presStyleCnt="0"/>
      <dgm:spPr/>
    </dgm:pt>
    <dgm:pt modelId="{33C488D9-AD76-44E0-B842-F1E70664850B}" type="pres">
      <dgm:prSet presAssocID="{CB46AE4C-0D50-4AE4-A004-8AE80A9FB866}" presName="aNode" presStyleLbl="bgShp" presStyleIdx="1" presStyleCnt="3"/>
      <dgm:spPr/>
      <dgm:t>
        <a:bodyPr/>
        <a:lstStyle/>
        <a:p>
          <a:endParaRPr lang="ru-RU"/>
        </a:p>
      </dgm:t>
    </dgm:pt>
    <dgm:pt modelId="{427851E5-9BD6-4776-BF40-6B5411DBB6F5}" type="pres">
      <dgm:prSet presAssocID="{CB46AE4C-0D50-4AE4-A004-8AE80A9FB866}" presName="textNode" presStyleLbl="bgShp" presStyleIdx="1" presStyleCnt="3"/>
      <dgm:spPr/>
      <dgm:t>
        <a:bodyPr/>
        <a:lstStyle/>
        <a:p>
          <a:endParaRPr lang="ru-RU"/>
        </a:p>
      </dgm:t>
    </dgm:pt>
    <dgm:pt modelId="{0F1038D4-8CB3-48B9-9511-32162B6D8402}" type="pres">
      <dgm:prSet presAssocID="{CB46AE4C-0D50-4AE4-A004-8AE80A9FB866}" presName="compChildNode" presStyleCnt="0"/>
      <dgm:spPr/>
    </dgm:pt>
    <dgm:pt modelId="{24D36FC4-202B-4A8C-966E-C960075E25F6}" type="pres">
      <dgm:prSet presAssocID="{CB46AE4C-0D50-4AE4-A004-8AE80A9FB866}" presName="theInnerList" presStyleCnt="0"/>
      <dgm:spPr/>
    </dgm:pt>
    <dgm:pt modelId="{AF547B57-EFB7-410E-9C04-8C760E12FA8E}" type="pres">
      <dgm:prSet presAssocID="{CB46AE4C-0D50-4AE4-A004-8AE80A9FB866}" presName="aSpace" presStyleCnt="0"/>
      <dgm:spPr/>
    </dgm:pt>
    <dgm:pt modelId="{7A4A4705-2204-4907-B730-DDE6A7F436B3}" type="pres">
      <dgm:prSet presAssocID="{BF7BCC7A-2AF7-4484-8C12-28FAEBBD7F88}" presName="compNode" presStyleCnt="0"/>
      <dgm:spPr/>
    </dgm:pt>
    <dgm:pt modelId="{65E90449-40A9-4793-8622-2F24CD90D14B}" type="pres">
      <dgm:prSet presAssocID="{BF7BCC7A-2AF7-4484-8C12-28FAEBBD7F88}" presName="aNode" presStyleLbl="bgShp" presStyleIdx="2" presStyleCnt="3"/>
      <dgm:spPr/>
      <dgm:t>
        <a:bodyPr/>
        <a:lstStyle/>
        <a:p>
          <a:endParaRPr lang="ru-RU"/>
        </a:p>
      </dgm:t>
    </dgm:pt>
    <dgm:pt modelId="{31E3281D-48EA-4C01-982B-65F91862D08E}" type="pres">
      <dgm:prSet presAssocID="{BF7BCC7A-2AF7-4484-8C12-28FAEBBD7F88}" presName="textNode" presStyleLbl="bgShp" presStyleIdx="2" presStyleCnt="3"/>
      <dgm:spPr/>
      <dgm:t>
        <a:bodyPr/>
        <a:lstStyle/>
        <a:p>
          <a:endParaRPr lang="ru-RU"/>
        </a:p>
      </dgm:t>
    </dgm:pt>
    <dgm:pt modelId="{023675AD-3878-4A49-9B0D-B0375F8394AA}" type="pres">
      <dgm:prSet presAssocID="{BF7BCC7A-2AF7-4484-8C12-28FAEBBD7F88}" presName="compChildNode" presStyleCnt="0"/>
      <dgm:spPr/>
    </dgm:pt>
    <dgm:pt modelId="{57C576B8-8A11-4F81-B428-8570E6962B48}" type="pres">
      <dgm:prSet presAssocID="{BF7BCC7A-2AF7-4484-8C12-28FAEBBD7F88}" presName="theInnerList" presStyleCnt="0"/>
      <dgm:spPr/>
    </dgm:pt>
  </dgm:ptLst>
  <dgm:cxnLst>
    <dgm:cxn modelId="{5E48E07E-2A2C-450B-B8E8-B329CA1F5CB5}" type="presOf" srcId="{73E75199-97F1-401D-80FD-97E3E3B93FC5}" destId="{9C2A96D3-AA06-40F5-9BCF-7DFE0CB539FB}" srcOrd="0" destOrd="0" presId="urn:microsoft.com/office/officeart/2005/8/layout/lProcess2"/>
    <dgm:cxn modelId="{D8B5D915-7A07-45AC-9A01-E4216A837A75}" srcId="{740601DF-2091-4A0B-85F9-DCA388F72A4C}" destId="{BF7BCC7A-2AF7-4484-8C12-28FAEBBD7F88}" srcOrd="2" destOrd="0" parTransId="{A4B032EC-4270-4EDE-AA48-0EF72F0DE4D7}" sibTransId="{CCB73646-B97D-4A22-A02B-0D002AAAF3D8}"/>
    <dgm:cxn modelId="{97AD8A45-F896-450C-B20C-5A6C0614C844}" type="presOf" srcId="{BF7BCC7A-2AF7-4484-8C12-28FAEBBD7F88}" destId="{31E3281D-48EA-4C01-982B-65F91862D08E}" srcOrd="1" destOrd="0" presId="urn:microsoft.com/office/officeart/2005/8/layout/lProcess2"/>
    <dgm:cxn modelId="{5A4AF7E0-AC3F-467D-AFE2-CEDCAEF27B87}" srcId="{740601DF-2091-4A0B-85F9-DCA388F72A4C}" destId="{73E75199-97F1-401D-80FD-97E3E3B93FC5}" srcOrd="0" destOrd="0" parTransId="{D1234C55-41CC-49D5-87C2-0062CACCCE45}" sibTransId="{C486CC92-3C35-4F9A-B63E-AC0231697787}"/>
    <dgm:cxn modelId="{3A51E9DD-2A0D-47FF-AAC0-DD30641B0D27}" type="presOf" srcId="{CB46AE4C-0D50-4AE4-A004-8AE80A9FB866}" destId="{33C488D9-AD76-44E0-B842-F1E70664850B}" srcOrd="0" destOrd="0" presId="urn:microsoft.com/office/officeart/2005/8/layout/lProcess2"/>
    <dgm:cxn modelId="{EF2BB066-1DA5-4F92-9AA7-926133E32E16}" type="presOf" srcId="{740601DF-2091-4A0B-85F9-DCA388F72A4C}" destId="{FE1CCD76-DE59-4799-B834-D619B078B143}" srcOrd="0" destOrd="0" presId="urn:microsoft.com/office/officeart/2005/8/layout/lProcess2"/>
    <dgm:cxn modelId="{C1540558-95F1-497C-B384-A16AC9B6A52B}" srcId="{740601DF-2091-4A0B-85F9-DCA388F72A4C}" destId="{CB46AE4C-0D50-4AE4-A004-8AE80A9FB866}" srcOrd="1" destOrd="0" parTransId="{D5F9BE49-A13D-4754-8D0B-0825422BD4FB}" sibTransId="{A8C2A6F3-A6CC-4178-BEB5-A3900581FD7E}"/>
    <dgm:cxn modelId="{05294CD0-B19C-4FF7-9087-210649D6336D}" type="presOf" srcId="{73E75199-97F1-401D-80FD-97E3E3B93FC5}" destId="{6CAB927E-6711-468D-B553-AE67C6B8D03C}" srcOrd="1" destOrd="0" presId="urn:microsoft.com/office/officeart/2005/8/layout/lProcess2"/>
    <dgm:cxn modelId="{088267BA-83A5-4F06-AAF5-AACF8BB20DD0}" type="presOf" srcId="{CB46AE4C-0D50-4AE4-A004-8AE80A9FB866}" destId="{427851E5-9BD6-4776-BF40-6B5411DBB6F5}" srcOrd="1" destOrd="0" presId="urn:microsoft.com/office/officeart/2005/8/layout/lProcess2"/>
    <dgm:cxn modelId="{3730A7BE-2681-4471-8C4D-2550A11BC2CC}" type="presOf" srcId="{BF7BCC7A-2AF7-4484-8C12-28FAEBBD7F88}" destId="{65E90449-40A9-4793-8622-2F24CD90D14B}" srcOrd="0" destOrd="0" presId="urn:microsoft.com/office/officeart/2005/8/layout/lProcess2"/>
    <dgm:cxn modelId="{1D396D87-1656-496F-A420-94C5EC7C26C9}" type="presParOf" srcId="{FE1CCD76-DE59-4799-B834-D619B078B143}" destId="{006F2BC6-854F-4158-BFB1-3819587BBD80}" srcOrd="0" destOrd="0" presId="urn:microsoft.com/office/officeart/2005/8/layout/lProcess2"/>
    <dgm:cxn modelId="{EC9C9F7E-C0E4-47DC-8399-2AD8A1AC3622}" type="presParOf" srcId="{006F2BC6-854F-4158-BFB1-3819587BBD80}" destId="{9C2A96D3-AA06-40F5-9BCF-7DFE0CB539FB}" srcOrd="0" destOrd="0" presId="urn:microsoft.com/office/officeart/2005/8/layout/lProcess2"/>
    <dgm:cxn modelId="{B70A3EAA-39D6-424A-8B54-E4209E1AB7D0}" type="presParOf" srcId="{006F2BC6-854F-4158-BFB1-3819587BBD80}" destId="{6CAB927E-6711-468D-B553-AE67C6B8D03C}" srcOrd="1" destOrd="0" presId="urn:microsoft.com/office/officeart/2005/8/layout/lProcess2"/>
    <dgm:cxn modelId="{CA77E642-5411-4D53-BD58-744693074FD8}" type="presParOf" srcId="{006F2BC6-854F-4158-BFB1-3819587BBD80}" destId="{A99EF112-9C4D-4CD9-9103-9740B3A6CA73}" srcOrd="2" destOrd="0" presId="urn:microsoft.com/office/officeart/2005/8/layout/lProcess2"/>
    <dgm:cxn modelId="{5CE25C72-4E54-4D79-A3B1-D2DC5F3FBBBA}" type="presParOf" srcId="{A99EF112-9C4D-4CD9-9103-9740B3A6CA73}" destId="{DDD66ABA-550A-4F8D-80A2-03122B4B16F5}" srcOrd="0" destOrd="0" presId="urn:microsoft.com/office/officeart/2005/8/layout/lProcess2"/>
    <dgm:cxn modelId="{8F57B633-6BDF-46DB-9ADE-CBB3A8AD984A}" type="presParOf" srcId="{FE1CCD76-DE59-4799-B834-D619B078B143}" destId="{D0BFA571-EDBB-4388-BAEF-820A6DAFF93D}" srcOrd="1" destOrd="0" presId="urn:microsoft.com/office/officeart/2005/8/layout/lProcess2"/>
    <dgm:cxn modelId="{8C438161-20D0-4281-B3F9-8B5F163EA2C3}" type="presParOf" srcId="{FE1CCD76-DE59-4799-B834-D619B078B143}" destId="{DD836398-9E4B-43A8-9F38-577906C29FFE}" srcOrd="2" destOrd="0" presId="urn:microsoft.com/office/officeart/2005/8/layout/lProcess2"/>
    <dgm:cxn modelId="{8A61A5C7-EEBC-4C30-8EFF-273E1B223306}" type="presParOf" srcId="{DD836398-9E4B-43A8-9F38-577906C29FFE}" destId="{33C488D9-AD76-44E0-B842-F1E70664850B}" srcOrd="0" destOrd="0" presId="urn:microsoft.com/office/officeart/2005/8/layout/lProcess2"/>
    <dgm:cxn modelId="{F73630F5-FAC1-42F2-855C-C15D37CCDA28}" type="presParOf" srcId="{DD836398-9E4B-43A8-9F38-577906C29FFE}" destId="{427851E5-9BD6-4776-BF40-6B5411DBB6F5}" srcOrd="1" destOrd="0" presId="urn:microsoft.com/office/officeart/2005/8/layout/lProcess2"/>
    <dgm:cxn modelId="{8F3AC93D-F22F-4574-9A8E-C2D996A65BAA}" type="presParOf" srcId="{DD836398-9E4B-43A8-9F38-577906C29FFE}" destId="{0F1038D4-8CB3-48B9-9511-32162B6D8402}" srcOrd="2" destOrd="0" presId="urn:microsoft.com/office/officeart/2005/8/layout/lProcess2"/>
    <dgm:cxn modelId="{1225338D-6279-45D1-8CDA-0558D5CB4FBF}" type="presParOf" srcId="{0F1038D4-8CB3-48B9-9511-32162B6D8402}" destId="{24D36FC4-202B-4A8C-966E-C960075E25F6}" srcOrd="0" destOrd="0" presId="urn:microsoft.com/office/officeart/2005/8/layout/lProcess2"/>
    <dgm:cxn modelId="{B68BD362-5ADE-4C81-A320-02B2139FE5F8}" type="presParOf" srcId="{FE1CCD76-DE59-4799-B834-D619B078B143}" destId="{AF547B57-EFB7-410E-9C04-8C760E12FA8E}" srcOrd="3" destOrd="0" presId="urn:microsoft.com/office/officeart/2005/8/layout/lProcess2"/>
    <dgm:cxn modelId="{B0FC297A-8B4F-4263-BF42-4929CCE6C125}" type="presParOf" srcId="{FE1CCD76-DE59-4799-B834-D619B078B143}" destId="{7A4A4705-2204-4907-B730-DDE6A7F436B3}" srcOrd="4" destOrd="0" presId="urn:microsoft.com/office/officeart/2005/8/layout/lProcess2"/>
    <dgm:cxn modelId="{12723C08-9200-47A2-A62C-547D47192EFD}" type="presParOf" srcId="{7A4A4705-2204-4907-B730-DDE6A7F436B3}" destId="{65E90449-40A9-4793-8622-2F24CD90D14B}" srcOrd="0" destOrd="0" presId="urn:microsoft.com/office/officeart/2005/8/layout/lProcess2"/>
    <dgm:cxn modelId="{DD4F5965-EEFF-4B28-BB14-D15C8D4D0067}" type="presParOf" srcId="{7A4A4705-2204-4907-B730-DDE6A7F436B3}" destId="{31E3281D-48EA-4C01-982B-65F91862D08E}" srcOrd="1" destOrd="0" presId="urn:microsoft.com/office/officeart/2005/8/layout/lProcess2"/>
    <dgm:cxn modelId="{657D6DCA-7ECE-46BE-A657-9FBFDEC672AA}" type="presParOf" srcId="{7A4A4705-2204-4907-B730-DDE6A7F436B3}" destId="{023675AD-3878-4A49-9B0D-B0375F8394AA}" srcOrd="2" destOrd="0" presId="urn:microsoft.com/office/officeart/2005/8/layout/lProcess2"/>
    <dgm:cxn modelId="{5038B499-A759-418F-A828-138B80396794}" type="presParOf" srcId="{023675AD-3878-4A49-9B0D-B0375F8394AA}" destId="{57C576B8-8A11-4F81-B428-8570E6962B48}" srcOrd="0" destOrd="0" presId="urn:microsoft.com/office/officeart/2005/8/layout/lProcess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813063-B4B3-4856-8843-0E306FAE13C6}">
      <dsp:nvSpPr>
        <dsp:cNvPr id="0" name=""/>
        <dsp:cNvSpPr/>
      </dsp:nvSpPr>
      <dsp:spPr>
        <a:xfrm>
          <a:off x="0" y="0"/>
          <a:ext cx="2132941" cy="485608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00000"/>
              </a:solidFill>
            </a:rPr>
            <a:t>педагоги</a:t>
          </a:r>
          <a:endParaRPr lang="ru-RU" sz="2400" b="1" kern="1200" dirty="0">
            <a:solidFill>
              <a:srgbClr val="C00000"/>
            </a:solidFill>
          </a:endParaRPr>
        </a:p>
      </dsp:txBody>
      <dsp:txXfrm>
        <a:off x="0" y="0"/>
        <a:ext cx="2132941" cy="1456826"/>
      </dsp:txXfrm>
    </dsp:sp>
    <dsp:sp modelId="{35D92049-4245-4B49-9E54-0333C41317C6}">
      <dsp:nvSpPr>
        <dsp:cNvPr id="0" name=""/>
        <dsp:cNvSpPr/>
      </dsp:nvSpPr>
      <dsp:spPr>
        <a:xfrm>
          <a:off x="118353" y="1457134"/>
          <a:ext cx="1897874" cy="1683957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6">
                <a:shade val="30000"/>
                <a:satMod val="115000"/>
              </a:schemeClr>
            </a:gs>
            <a:gs pos="50000">
              <a:schemeClr val="accent6">
                <a:shade val="67500"/>
                <a:satMod val="115000"/>
              </a:schemeClr>
            </a:gs>
            <a:gs pos="100000">
              <a:schemeClr val="accent6"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Я.А. </a:t>
          </a:r>
          <a:r>
            <a:rPr lang="ru-RU" sz="1400" kern="1200" dirty="0" err="1" smtClean="0"/>
            <a:t>Коменський</a:t>
          </a:r>
          <a:r>
            <a:rPr lang="ru-RU" sz="1400" kern="1200" dirty="0" smtClean="0"/>
            <a:t>, К.Д. </a:t>
          </a:r>
          <a:r>
            <a:rPr lang="ru-RU" sz="1400" kern="1200" dirty="0" err="1" smtClean="0"/>
            <a:t>Ушинський</a:t>
          </a:r>
          <a:r>
            <a:rPr lang="ru-RU" sz="1400" kern="1200" dirty="0" smtClean="0"/>
            <a:t>, Ф.І. </a:t>
          </a:r>
          <a:r>
            <a:rPr lang="ru-RU" sz="1400" kern="1200" dirty="0" err="1" smtClean="0"/>
            <a:t>Буслаєв</a:t>
          </a:r>
          <a:r>
            <a:rPr lang="ru-RU" sz="1400" kern="1200" dirty="0" smtClean="0"/>
            <a:t>,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</a:t>
          </a:r>
          <a:r>
            <a:rPr lang="ru-RU" sz="1400" kern="1200" dirty="0" err="1" smtClean="0"/>
            <a:t>В.Сухомлинський</a:t>
          </a:r>
          <a:r>
            <a:rPr lang="ru-RU" sz="1400" kern="1200" dirty="0" smtClean="0"/>
            <a:t>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 </a:t>
          </a:r>
          <a:endParaRPr lang="ru-RU" sz="1400" b="1" kern="1200" dirty="0"/>
        </a:p>
      </dsp:txBody>
      <dsp:txXfrm>
        <a:off x="167674" y="1506455"/>
        <a:ext cx="1799232" cy="1585315"/>
      </dsp:txXfrm>
    </dsp:sp>
    <dsp:sp modelId="{29623917-8F18-4C4B-8C25-36DAFE446C04}">
      <dsp:nvSpPr>
        <dsp:cNvPr id="0" name=""/>
        <dsp:cNvSpPr/>
      </dsp:nvSpPr>
      <dsp:spPr>
        <a:xfrm>
          <a:off x="216025" y="3312368"/>
          <a:ext cx="1753858" cy="1271758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6">
                <a:shade val="30000"/>
                <a:satMod val="115000"/>
              </a:schemeClr>
            </a:gs>
            <a:gs pos="50000">
              <a:schemeClr val="accent6">
                <a:shade val="67500"/>
                <a:satMod val="115000"/>
              </a:schemeClr>
            </a:gs>
            <a:gs pos="100000">
              <a:schemeClr val="accent6"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/>
            <a:t>В.Максимова</a:t>
          </a:r>
          <a:r>
            <a:rPr lang="ru-RU" sz="1400" b="1" kern="1200" dirty="0" smtClean="0"/>
            <a:t>,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 В. </a:t>
          </a:r>
          <a:r>
            <a:rPr lang="ru-RU" sz="1400" b="1" kern="1200" dirty="0" err="1" smtClean="0"/>
            <a:t>Онищук</a:t>
          </a:r>
          <a:r>
            <a:rPr lang="ru-RU" sz="1400" b="1" kern="1200" dirty="0" smtClean="0"/>
            <a:t>,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М. </a:t>
          </a:r>
          <a:r>
            <a:rPr lang="ru-RU" sz="1400" b="1" kern="1200" dirty="0" err="1" smtClean="0"/>
            <a:t>Скаткін</a:t>
          </a:r>
          <a:endParaRPr lang="ru-RU" sz="1400" b="1" kern="1200" dirty="0"/>
        </a:p>
      </dsp:txBody>
      <dsp:txXfrm>
        <a:off x="253274" y="3349617"/>
        <a:ext cx="1679360" cy="1197260"/>
      </dsp:txXfrm>
    </dsp:sp>
    <dsp:sp modelId="{DBA30339-D4E8-4A2C-A2EE-23BFFBD64B6F}">
      <dsp:nvSpPr>
        <dsp:cNvPr id="0" name=""/>
        <dsp:cNvSpPr/>
      </dsp:nvSpPr>
      <dsp:spPr>
        <a:xfrm>
          <a:off x="2293733" y="0"/>
          <a:ext cx="2132941" cy="485608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00000"/>
              </a:solidFill>
            </a:rPr>
            <a:t>психологи</a:t>
          </a:r>
          <a:endParaRPr lang="ru-RU" sz="2400" b="1" kern="1200" dirty="0">
            <a:solidFill>
              <a:srgbClr val="C00000"/>
            </a:solidFill>
          </a:endParaRPr>
        </a:p>
      </dsp:txBody>
      <dsp:txXfrm>
        <a:off x="2293733" y="0"/>
        <a:ext cx="2132941" cy="1456826"/>
      </dsp:txXfrm>
    </dsp:sp>
    <dsp:sp modelId="{E0A44EF2-E4B7-4FC6-9A38-E5042B44DE19}">
      <dsp:nvSpPr>
        <dsp:cNvPr id="0" name=""/>
        <dsp:cNvSpPr/>
      </dsp:nvSpPr>
      <dsp:spPr>
        <a:xfrm>
          <a:off x="2507027" y="1458249"/>
          <a:ext cx="1706353" cy="1464176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bg2">
                <a:lumMod val="75000"/>
                <a:shade val="30000"/>
                <a:satMod val="115000"/>
              </a:schemeClr>
            </a:gs>
            <a:gs pos="50000">
              <a:schemeClr val="bg2">
                <a:lumMod val="75000"/>
                <a:shade val="67500"/>
                <a:satMod val="115000"/>
              </a:schemeClr>
            </a:gs>
            <a:gs pos="100000">
              <a:schemeClr val="bg2">
                <a:lumMod val="75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Б. </a:t>
          </a:r>
          <a:r>
            <a:rPr lang="ru-RU" sz="1400" b="1" kern="1200" dirty="0" err="1" smtClean="0"/>
            <a:t>Ананьєв</a:t>
          </a:r>
          <a:r>
            <a:rPr lang="ru-RU" sz="1400" b="1" kern="1200" dirty="0" smtClean="0"/>
            <a:t>,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Ю. </a:t>
          </a:r>
          <a:r>
            <a:rPr lang="ru-RU" sz="1400" b="1" kern="1200" dirty="0" err="1" smtClean="0"/>
            <a:t>Самарін</a:t>
          </a:r>
          <a:endParaRPr lang="ru-RU" sz="1400" b="1" kern="1200" dirty="0"/>
        </a:p>
      </dsp:txBody>
      <dsp:txXfrm>
        <a:off x="2549911" y="1501133"/>
        <a:ext cx="1620585" cy="1378408"/>
      </dsp:txXfrm>
    </dsp:sp>
    <dsp:sp modelId="{62D6D599-0FE5-4F63-AB4A-0EBE00EEFAF3}">
      <dsp:nvSpPr>
        <dsp:cNvPr id="0" name=""/>
        <dsp:cNvSpPr/>
      </dsp:nvSpPr>
      <dsp:spPr>
        <a:xfrm>
          <a:off x="2507027" y="3147683"/>
          <a:ext cx="1706353" cy="1464176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bg2">
                <a:lumMod val="75000"/>
                <a:shade val="30000"/>
                <a:satMod val="115000"/>
              </a:schemeClr>
            </a:gs>
            <a:gs pos="50000">
              <a:schemeClr val="bg2">
                <a:lumMod val="75000"/>
                <a:shade val="67500"/>
                <a:satMod val="115000"/>
              </a:schemeClr>
            </a:gs>
            <a:gs pos="100000">
              <a:schemeClr val="bg2">
                <a:lumMod val="75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Є. Кабанова-</a:t>
          </a:r>
          <a:r>
            <a:rPr lang="ru-RU" sz="1400" b="1" kern="1200" dirty="0" err="1" smtClean="0"/>
            <a:t>Меллер</a:t>
          </a:r>
          <a:endParaRPr lang="ru-RU" sz="1400" b="1" kern="1200" dirty="0"/>
        </a:p>
      </dsp:txBody>
      <dsp:txXfrm>
        <a:off x="2549911" y="3190567"/>
        <a:ext cx="1620585" cy="1378408"/>
      </dsp:txXfrm>
    </dsp:sp>
    <dsp:sp modelId="{F31327E4-9CA1-4EFA-9FFE-5CB0AAAE34E0}">
      <dsp:nvSpPr>
        <dsp:cNvPr id="0" name=""/>
        <dsp:cNvSpPr/>
      </dsp:nvSpPr>
      <dsp:spPr>
        <a:xfrm>
          <a:off x="4587466" y="0"/>
          <a:ext cx="2132941" cy="485608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rgbClr val="C00000"/>
              </a:solidFill>
            </a:rPr>
            <a:t>методисти</a:t>
          </a:r>
          <a:endParaRPr lang="ru-RU" sz="2400" b="1" kern="1200" dirty="0">
            <a:solidFill>
              <a:srgbClr val="C00000"/>
            </a:solidFill>
          </a:endParaRPr>
        </a:p>
      </dsp:txBody>
      <dsp:txXfrm>
        <a:off x="4587466" y="0"/>
        <a:ext cx="2132941" cy="1456826"/>
      </dsp:txXfrm>
    </dsp:sp>
    <dsp:sp modelId="{AD167868-0586-4C7C-AD9B-BE8ED566FE73}">
      <dsp:nvSpPr>
        <dsp:cNvPr id="0" name=""/>
        <dsp:cNvSpPr/>
      </dsp:nvSpPr>
      <dsp:spPr>
        <a:xfrm>
          <a:off x="4825509" y="1457670"/>
          <a:ext cx="1655214" cy="1379972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/>
            <a:t>ПентилюкМ.І</a:t>
          </a:r>
          <a:r>
            <a:rPr lang="ru-RU" sz="1400" b="1" kern="1200" dirty="0" smtClean="0"/>
            <a:t>.</a:t>
          </a:r>
          <a:endParaRPr lang="ru-RU" sz="1400" b="1" kern="1200" dirty="0"/>
        </a:p>
      </dsp:txBody>
      <dsp:txXfrm>
        <a:off x="4865927" y="1498088"/>
        <a:ext cx="1574378" cy="1299136"/>
      </dsp:txXfrm>
    </dsp:sp>
    <dsp:sp modelId="{5D93B89B-0A3C-419E-956B-86B10B1BEE5E}">
      <dsp:nvSpPr>
        <dsp:cNvPr id="0" name=""/>
        <dsp:cNvSpPr/>
      </dsp:nvSpPr>
      <dsp:spPr>
        <a:xfrm>
          <a:off x="4799939" y="3074282"/>
          <a:ext cx="1706353" cy="1538156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/>
            <a:t>ВарзацькаЛ</a:t>
          </a:r>
          <a:r>
            <a:rPr lang="ru-RU" sz="1400" b="1" kern="1200" dirty="0" smtClean="0"/>
            <a:t>.,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 </a:t>
          </a:r>
          <a:r>
            <a:rPr lang="ru-RU" sz="1400" b="1" kern="1200" dirty="0" err="1" smtClean="0"/>
            <a:t>Дворська</a:t>
          </a:r>
          <a:r>
            <a:rPr lang="ru-RU" sz="1400" b="1" kern="1200" dirty="0" smtClean="0"/>
            <a:t> Л.</a:t>
          </a:r>
          <a:endParaRPr lang="ru-RU" sz="1400" b="1" kern="1200" dirty="0"/>
        </a:p>
      </dsp:txBody>
      <dsp:txXfrm>
        <a:off x="4844990" y="3119333"/>
        <a:ext cx="1616251" cy="14480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BA132-D3B2-4332-B4BE-3B6A4EC289E8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0F884F-1A44-4D73-A5AA-1736D34D7B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5779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F884F-1A44-4D73-A5AA-1736D34D7B9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7"/>
          <p:cNvGraphicFramePr>
            <a:graphicFrameLocks noChangeAspect="1"/>
          </p:cNvGraphicFramePr>
          <p:nvPr/>
        </p:nvGraphicFramePr>
        <p:xfrm>
          <a:off x="84138" y="52388"/>
          <a:ext cx="8980487" cy="4813300"/>
        </p:xfrm>
        <a:graphic>
          <a:graphicData uri="http://schemas.openxmlformats.org/presentationml/2006/ole">
            <p:oleObj spid="_x0000_s26654" name="Image" r:id="rId3" imgW="8673016" imgH="4647619" progId="">
              <p:embed/>
            </p:oleObj>
          </a:graphicData>
        </a:graphic>
      </p:graphicFrame>
      <p:sp>
        <p:nvSpPr>
          <p:cNvPr id="5" name="Rectangle 18"/>
          <p:cNvSpPr>
            <a:spLocks noChangeArrowheads="1"/>
          </p:cNvSpPr>
          <p:nvPr/>
        </p:nvSpPr>
        <p:spPr bwMode="gray">
          <a:xfrm>
            <a:off x="33338" y="4868863"/>
            <a:ext cx="9091612" cy="193992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ChangeArrowheads="1"/>
          </p:cNvSpPr>
          <p:nvPr/>
        </p:nvSpPr>
        <p:spPr bwMode="gray">
          <a:xfrm>
            <a:off x="2617788" y="4868863"/>
            <a:ext cx="6526212" cy="3841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-6350" y="0"/>
            <a:ext cx="9155113" cy="6859588"/>
            <a:chOff x="0" y="0"/>
            <a:chExt cx="5764" cy="4321"/>
          </a:xfrm>
        </p:grpSpPr>
        <p:sp>
          <p:nvSpPr>
            <p:cNvPr id="8" name="AutoShape 20"/>
            <p:cNvSpPr>
              <a:spLocks noChangeArrowheads="1"/>
            </p:cNvSpPr>
            <p:nvPr/>
          </p:nvSpPr>
          <p:spPr bwMode="gray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21"/>
            <p:cNvSpPr>
              <a:spLocks/>
            </p:cNvSpPr>
            <p:nvPr/>
          </p:nvSpPr>
          <p:spPr bwMode="gray">
            <a:xfrm>
              <a:off x="0" y="0"/>
              <a:ext cx="288" cy="282"/>
            </a:xfrm>
            <a:custGeom>
              <a:avLst/>
              <a:gdLst/>
              <a:ahLst/>
              <a:cxnLst>
                <a:cxn ang="0">
                  <a:pos x="2" y="282"/>
                </a:cxn>
                <a:cxn ang="0">
                  <a:pos x="82" y="144"/>
                </a:cxn>
                <a:cxn ang="0">
                  <a:pos x="165" y="36"/>
                </a:cxn>
                <a:cxn ang="0">
                  <a:pos x="288" y="0"/>
                </a:cxn>
                <a:cxn ang="0">
                  <a:pos x="0" y="0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2"/>
            <p:cNvSpPr>
              <a:spLocks/>
            </p:cNvSpPr>
            <p:nvPr/>
          </p:nvSpPr>
          <p:spPr bwMode="gray">
            <a:xfrm>
              <a:off x="5" y="3985"/>
              <a:ext cx="244" cy="336"/>
            </a:xfrm>
            <a:custGeom>
              <a:avLst/>
              <a:gdLst/>
              <a:ahLst/>
              <a:cxnLst>
                <a:cxn ang="0">
                  <a:pos x="243" y="335"/>
                </a:cxn>
                <a:cxn ang="0">
                  <a:pos x="122" y="239"/>
                </a:cxn>
                <a:cxn ang="0">
                  <a:pos x="30" y="144"/>
                </a:cxn>
                <a:cxn ang="0">
                  <a:pos x="0" y="0"/>
                </a:cxn>
                <a:cxn ang="0">
                  <a:pos x="1" y="336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23"/>
            <p:cNvSpPr>
              <a:spLocks/>
            </p:cNvSpPr>
            <p:nvPr/>
          </p:nvSpPr>
          <p:spPr bwMode="gray">
            <a:xfrm>
              <a:off x="5511" y="4029"/>
              <a:ext cx="253" cy="290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164" y="144"/>
                </a:cxn>
                <a:cxn ang="0">
                  <a:pos x="98" y="253"/>
                </a:cxn>
                <a:cxn ang="0">
                  <a:pos x="0" y="290"/>
                </a:cxn>
                <a:cxn ang="0">
                  <a:pos x="232" y="287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24"/>
            <p:cNvSpPr>
              <a:spLocks/>
            </p:cNvSpPr>
            <p:nvPr/>
          </p:nvSpPr>
          <p:spPr bwMode="gray">
            <a:xfrm>
              <a:off x="5472" y="0"/>
              <a:ext cx="288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82"/>
                </a:cxn>
                <a:cxn ang="0">
                  <a:pos x="252" y="165"/>
                </a:cxn>
                <a:cxn ang="0">
                  <a:pos x="288" y="288"/>
                </a:cxn>
                <a:cxn ang="0">
                  <a:pos x="288" y="0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097" name="Rectangle 25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2843213" y="549275"/>
            <a:ext cx="4319587" cy="2232025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>
            <a:lvl1pPr>
              <a:defRPr sz="4400">
                <a:solidFill>
                  <a:srgbClr val="FFFFE7"/>
                </a:solidFill>
              </a:defRPr>
            </a:lvl1pPr>
          </a:lstStyle>
          <a:p>
            <a:r>
              <a:rPr lang="en-US" altLang="ko-KR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743200" y="4876800"/>
            <a:ext cx="62484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59293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59293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04925"/>
            <a:ext cx="4038600" cy="4943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04925"/>
            <a:ext cx="4038600" cy="4943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5"/>
          <p:cNvGraphicFramePr>
            <a:graphicFrameLocks noChangeAspect="1"/>
          </p:cNvGraphicFramePr>
          <p:nvPr/>
        </p:nvGraphicFramePr>
        <p:xfrm>
          <a:off x="73025" y="61913"/>
          <a:ext cx="9017000" cy="1031875"/>
        </p:xfrm>
        <a:graphic>
          <a:graphicData uri="http://schemas.openxmlformats.org/presentationml/2006/ole">
            <p:oleObj spid="_x0000_s1054" name="Image" r:id="rId14" imgW="8609524" imgH="1307937" progId="">
              <p:embed/>
            </p:oleObj>
          </a:graphicData>
        </a:graphic>
      </p:graphicFrame>
      <p:sp>
        <p:nvSpPr>
          <p:cNvPr id="1040" name="Rectangle 16"/>
          <p:cNvSpPr>
            <a:spLocks noChangeArrowheads="1"/>
          </p:cNvSpPr>
          <p:nvPr/>
        </p:nvSpPr>
        <p:spPr bwMode="invGray">
          <a:xfrm>
            <a:off x="63500" y="6453188"/>
            <a:ext cx="8990013" cy="37306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ltGray">
          <a:xfrm>
            <a:off x="88900" y="1135063"/>
            <a:ext cx="8955088" cy="5265737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04925"/>
            <a:ext cx="822960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4625"/>
            <a:ext cx="2133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034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319088"/>
            <a:ext cx="8153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white">
          <a:xfrm>
            <a:off x="8153400" y="261938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en-US">
                <a:solidFill>
                  <a:schemeClr val="tx1"/>
                </a:solidFill>
              </a:rPr>
              <a:t>LOGO</a:t>
            </a:r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auto">
          <a:xfrm rot="5400000">
            <a:off x="8458201" y="-196850"/>
            <a:ext cx="273050" cy="860425"/>
          </a:xfrm>
          <a:prstGeom prst="moon">
            <a:avLst>
              <a:gd name="adj" fmla="val 21208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-6350" y="0"/>
            <a:ext cx="9155113" cy="6859588"/>
            <a:chOff x="0" y="0"/>
            <a:chExt cx="5764" cy="4321"/>
          </a:xfrm>
        </p:grpSpPr>
        <p:sp>
          <p:nvSpPr>
            <p:cNvPr id="1043" name="AutoShape 19"/>
            <p:cNvSpPr>
              <a:spLocks noChangeArrowheads="1"/>
            </p:cNvSpPr>
            <p:nvPr/>
          </p:nvSpPr>
          <p:spPr bwMode="white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white">
            <a:xfrm>
              <a:off x="0" y="0"/>
              <a:ext cx="288" cy="282"/>
            </a:xfrm>
            <a:custGeom>
              <a:avLst/>
              <a:gdLst/>
              <a:ahLst/>
              <a:cxnLst>
                <a:cxn ang="0">
                  <a:pos x="2" y="282"/>
                </a:cxn>
                <a:cxn ang="0">
                  <a:pos x="82" y="144"/>
                </a:cxn>
                <a:cxn ang="0">
                  <a:pos x="165" y="36"/>
                </a:cxn>
                <a:cxn ang="0">
                  <a:pos x="288" y="0"/>
                </a:cxn>
                <a:cxn ang="0">
                  <a:pos x="0" y="0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white">
            <a:xfrm>
              <a:off x="5" y="3985"/>
              <a:ext cx="244" cy="336"/>
            </a:xfrm>
            <a:custGeom>
              <a:avLst/>
              <a:gdLst/>
              <a:ahLst/>
              <a:cxnLst>
                <a:cxn ang="0">
                  <a:pos x="243" y="335"/>
                </a:cxn>
                <a:cxn ang="0">
                  <a:pos x="122" y="239"/>
                </a:cxn>
                <a:cxn ang="0">
                  <a:pos x="30" y="144"/>
                </a:cxn>
                <a:cxn ang="0">
                  <a:pos x="0" y="0"/>
                </a:cxn>
                <a:cxn ang="0">
                  <a:pos x="1" y="336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white">
            <a:xfrm>
              <a:off x="5511" y="4029"/>
              <a:ext cx="253" cy="290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164" y="144"/>
                </a:cxn>
                <a:cxn ang="0">
                  <a:pos x="98" y="253"/>
                </a:cxn>
                <a:cxn ang="0">
                  <a:pos x="0" y="290"/>
                </a:cxn>
                <a:cxn ang="0">
                  <a:pos x="232" y="287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white">
            <a:xfrm>
              <a:off x="5472" y="0"/>
              <a:ext cx="288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82"/>
                </a:cxn>
                <a:cxn ang="0">
                  <a:pos x="252" y="165"/>
                </a:cxn>
                <a:cxn ang="0">
                  <a:pos x="288" y="288"/>
                </a:cxn>
                <a:cxn ang="0">
                  <a:pos x="288" y="0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j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j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6" Type="http://schemas.openxmlformats.org/officeDocument/2006/relationships/image" Target="../media/image7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6" Type="http://schemas.openxmlformats.org/officeDocument/2006/relationships/image" Target="../media/image7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8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50825" y="0"/>
            <a:ext cx="6535753" cy="6308725"/>
          </a:xfrm>
          <a:gradFill rotWithShape="1">
            <a:gsLst>
              <a:gs pos="0">
                <a:srgbClr val="FFFF66">
                  <a:gamma/>
                  <a:shade val="46275"/>
                  <a:invGamma/>
                </a:srgbClr>
              </a:gs>
              <a:gs pos="50000">
                <a:srgbClr val="FFFF66"/>
              </a:gs>
              <a:gs pos="100000">
                <a:srgbClr val="FFFF66">
                  <a:gamma/>
                  <a:shade val="46275"/>
                  <a:invGamma/>
                </a:srgbClr>
              </a:gs>
            </a:gsLst>
            <a:lin ang="18900000" scaled="1"/>
          </a:gradFill>
        </p:spPr>
        <p:txBody>
          <a:bodyPr/>
          <a:lstStyle/>
          <a:p>
            <a:pPr algn="ctr" eaLnBrk="1" hangingPunct="1">
              <a:defRPr/>
            </a:pPr>
            <a:r>
              <a:rPr lang="uk-UA" sz="2400" dirty="0" smtClean="0">
                <a:solidFill>
                  <a:srgbClr val="7030A0"/>
                </a:solidFill>
              </a:rPr>
              <a:t>Обласна тематична </a:t>
            </a:r>
            <a:r>
              <a:rPr lang="uk-UA" sz="2400" dirty="0" err="1" smtClean="0">
                <a:solidFill>
                  <a:srgbClr val="7030A0"/>
                </a:solidFill>
              </a:rPr>
              <a:t>онлайн-виставка</a:t>
            </a:r>
            <a:r>
              <a:rPr lang="uk-UA" sz="2400" dirty="0" smtClean="0">
                <a:solidFill>
                  <a:srgbClr val="7030A0"/>
                </a:solidFill>
              </a:rPr>
              <a:t> ефективного педагогічного досвіду </a:t>
            </a:r>
            <a:br>
              <a:rPr lang="uk-UA" sz="2400" dirty="0" smtClean="0">
                <a:solidFill>
                  <a:srgbClr val="7030A0"/>
                </a:solidFill>
              </a:rPr>
            </a:br>
            <a:r>
              <a:rPr lang="uk-UA" sz="2400" dirty="0" smtClean="0">
                <a:solidFill>
                  <a:srgbClr val="7030A0"/>
                </a:solidFill>
              </a:rPr>
              <a:t>«Освіта Харківщини ХХІ </a:t>
            </a:r>
            <a:r>
              <a:rPr lang="uk-UA" sz="2400" dirty="0" err="1" smtClean="0">
                <a:solidFill>
                  <a:srgbClr val="7030A0"/>
                </a:solidFill>
              </a:rPr>
              <a:t>століття”</a:t>
            </a:r>
            <a:r>
              <a:rPr lang="uk-UA" sz="2400" i="1" dirty="0" smtClean="0">
                <a:solidFill>
                  <a:srgbClr val="A50021"/>
                </a:solidFill>
              </a:rPr>
              <a:t/>
            </a:r>
            <a:br>
              <a:rPr lang="uk-UA" sz="2400" i="1" dirty="0" smtClean="0">
                <a:solidFill>
                  <a:srgbClr val="A50021"/>
                </a:solidFill>
              </a:rPr>
            </a:br>
            <a:r>
              <a:rPr lang="uk-UA" sz="2400" i="1" dirty="0" smtClean="0">
                <a:solidFill>
                  <a:srgbClr val="A50021"/>
                </a:solidFill>
              </a:rPr>
              <a:t/>
            </a:r>
            <a:br>
              <a:rPr lang="uk-UA" sz="2400" i="1" dirty="0" smtClean="0">
                <a:solidFill>
                  <a:srgbClr val="A50021"/>
                </a:solidFill>
              </a:rPr>
            </a:br>
            <a:r>
              <a:rPr lang="uk-UA" sz="2000" dirty="0" smtClean="0">
                <a:solidFill>
                  <a:schemeClr val="accent2"/>
                </a:solidFill>
              </a:rPr>
              <a:t> </a:t>
            </a:r>
            <a:r>
              <a:rPr lang="uk-UA" sz="2000" b="0" dirty="0" smtClean="0">
                <a:solidFill>
                  <a:schemeClr val="accent2"/>
                </a:solidFill>
              </a:rPr>
              <a:t>Номінація</a:t>
            </a:r>
            <a:r>
              <a:rPr lang="uk-UA" sz="2000" dirty="0" smtClean="0">
                <a:solidFill>
                  <a:schemeClr val="accent2"/>
                </a:solidFill>
              </a:rPr>
              <a:t>  </a:t>
            </a:r>
            <a:r>
              <a:rPr lang="uk-UA" sz="2000" dirty="0" err="1" smtClean="0">
                <a:solidFill>
                  <a:schemeClr val="accent2"/>
                </a:solidFill>
              </a:rPr>
              <a:t>“Організація</a:t>
            </a:r>
            <a:r>
              <a:rPr lang="uk-UA" sz="2000" dirty="0" smtClean="0">
                <a:solidFill>
                  <a:schemeClr val="accent2"/>
                </a:solidFill>
              </a:rPr>
              <a:t> дистанційного/змішаного навчання математики та </a:t>
            </a:r>
            <a:r>
              <a:rPr lang="uk-UA" sz="2000" dirty="0" err="1" smtClean="0">
                <a:solidFill>
                  <a:schemeClr val="accent2"/>
                </a:solidFill>
              </a:rPr>
              <a:t>інформатики»”</a:t>
            </a:r>
            <a:r>
              <a:rPr lang="uk-UA" sz="2000" dirty="0" smtClean="0">
                <a:solidFill>
                  <a:schemeClr val="accent2"/>
                </a:solidFill>
              </a:rPr>
              <a:t/>
            </a:r>
            <a:br>
              <a:rPr lang="uk-UA" sz="2000" dirty="0" smtClean="0">
                <a:solidFill>
                  <a:schemeClr val="accent2"/>
                </a:solidFill>
              </a:rPr>
            </a:br>
            <a:r>
              <a:rPr lang="uk-UA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uk-UA" sz="2000" b="0" dirty="0" smtClean="0">
                <a:solidFill>
                  <a:schemeClr val="accent5">
                    <a:lumMod val="50000"/>
                  </a:schemeClr>
                </a:solidFill>
              </a:rPr>
              <a:t>Тема презентації</a:t>
            </a:r>
            <a:r>
              <a:rPr lang="uk-UA" sz="2000" dirty="0" smtClean="0">
                <a:solidFill>
                  <a:schemeClr val="accent5">
                    <a:lumMod val="50000"/>
                  </a:schemeClr>
                </a:solidFill>
              </a:rPr>
              <a:t>: «Організація дистанційного та змішаного  навчання з підготовки  учнів 11 класу до складання ЗНО з математики»</a:t>
            </a:r>
            <a:br>
              <a:rPr lang="uk-UA" sz="2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uk-UA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rgbClr val="7030A0"/>
                </a:solidFill>
              </a:rPr>
              <a:t>Автор: </a:t>
            </a:r>
            <a:r>
              <a:rPr lang="ru-RU" sz="2000" dirty="0" err="1" smtClean="0">
                <a:solidFill>
                  <a:srgbClr val="7030A0"/>
                </a:solidFill>
              </a:rPr>
              <a:t>Корсун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</a:rPr>
              <a:t>Андрій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</a:rPr>
              <a:t>Миколайович</a:t>
            </a:r>
            <a:r>
              <a:rPr lang="ru-RU" sz="2000" dirty="0" smtClean="0">
                <a:solidFill>
                  <a:srgbClr val="7030A0"/>
                </a:solidFill>
              </a:rPr>
              <a:t>, </a:t>
            </a:r>
            <a:r>
              <a:rPr lang="ru-RU" sz="2000" dirty="0" err="1" smtClean="0">
                <a:solidFill>
                  <a:srgbClr val="7030A0"/>
                </a:solidFill>
              </a:rPr>
              <a:t>вчитель</a:t>
            </a:r>
            <a:r>
              <a:rPr lang="ru-RU" sz="2000" smtClean="0">
                <a:solidFill>
                  <a:srgbClr val="7030A0"/>
                </a:solidFill>
              </a:rPr>
              <a:t> математики КЗ «СИДОРЕНКІВСЬКА ЗАГАЛЬНООСВІТНЯ ШКОЛА І-ІІІ СТУПЕНІВ ВАЛКІВСЬКОЇ МІСЬКОЇ РАДИ ХАРКІВСЬКОЇ ОБЛАСТІ»</a:t>
            </a:r>
            <a:endParaRPr lang="en-US" sz="2000" i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~PP3546.WAV">
            <a:hlinkClick r:id="" action="ppaction://media"/>
          </p:cNvPr>
          <p:cNvPicPr>
            <a:picLocks noRot="1" noChangeAspect="1"/>
          </p:cNvPicPr>
          <p:nvPr>
            <a:wavAudioFile r:embed="rId1" name="~PP3546.WAV"/>
          </p:nvPr>
        </p:nvPicPr>
        <p:blipFill>
          <a:blip r:embed="rId3"/>
          <a:stretch>
            <a:fillRect/>
          </a:stretch>
        </p:blipFill>
        <p:spPr>
          <a:xfrm>
            <a:off x="8547100" y="6261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38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0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2000" dirty="0" smtClean="0"/>
              <a:t> Під час дистанційного навчання консультації проводяться з використанням </a:t>
            </a:r>
            <a:r>
              <a:rPr lang="uk-UA" sz="2000" i="1" dirty="0" err="1" smtClean="0"/>
              <a:t>Google</a:t>
            </a:r>
            <a:r>
              <a:rPr lang="uk-UA" sz="2000" i="1" dirty="0" smtClean="0"/>
              <a:t> </a:t>
            </a:r>
            <a:r>
              <a:rPr lang="uk-UA" sz="2000" i="1" dirty="0" err="1" smtClean="0"/>
              <a:t>Meet</a:t>
            </a:r>
            <a:r>
              <a:rPr lang="uk-UA" sz="2000" i="1" dirty="0" smtClean="0"/>
              <a:t> та </a:t>
            </a:r>
            <a:r>
              <a:rPr lang="ru-RU" sz="2000" i="1" dirty="0" err="1" smtClean="0"/>
              <a:t>Google</a:t>
            </a:r>
            <a:r>
              <a:rPr lang="ru-RU" sz="2000" i="1" dirty="0" smtClean="0"/>
              <a:t> </a:t>
            </a:r>
            <a:r>
              <a:rPr lang="en-US" sz="2000" i="1" dirty="0" err="1" smtClean="0"/>
              <a:t>Classroo</a:t>
            </a:r>
            <a:r>
              <a:rPr lang="uk-UA" sz="2000" i="1" dirty="0" smtClean="0"/>
              <a:t>m</a:t>
            </a:r>
            <a:endParaRPr lang="en-US" sz="2000" dirty="0" smtClean="0">
              <a:solidFill>
                <a:schemeClr val="tx2">
                  <a:lumMod val="50000"/>
                </a:schemeClr>
              </a:solidFill>
              <a:latin typeface="Segoe Script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25" y="1268760"/>
            <a:ext cx="8229600" cy="4943475"/>
          </a:xfrm>
        </p:spPr>
        <p:txBody>
          <a:bodyPr/>
          <a:lstStyle/>
          <a:p>
            <a:pPr algn="just">
              <a:buNone/>
            </a:pPr>
            <a:endParaRPr lang="ru-RU" sz="1400" dirty="0" smtClean="0"/>
          </a:p>
          <a:p>
            <a:pPr algn="just"/>
            <a:endParaRPr lang="ru-RU" sz="1400" dirty="0"/>
          </a:p>
          <a:p>
            <a:pPr algn="just">
              <a:buNone/>
            </a:pPr>
            <a:r>
              <a:rPr lang="uk-UA" sz="2000" i="1" dirty="0" smtClean="0">
                <a:solidFill>
                  <a:schemeClr val="accent5">
                    <a:lumMod val="50000"/>
                  </a:schemeClr>
                </a:solidFill>
              </a:rPr>
              <a:t>       </a:t>
            </a:r>
            <a:r>
              <a:rPr lang="uk-UA" sz="2000" dirty="0" smtClean="0"/>
              <a:t>В період змішаного навчання (лютий – березень 2021 року) було організовано проведення очних індивідуальних та групових консультацій, на яких вчитель пояснював </a:t>
            </a:r>
            <a:r>
              <a:rPr lang="uk-UA" sz="2000" dirty="0" err="1" smtClean="0"/>
              <a:t>розв</a:t>
            </a:r>
            <a:r>
              <a:rPr lang="en-US" sz="2000" dirty="0" smtClean="0"/>
              <a:t>’</a:t>
            </a:r>
            <a:r>
              <a:rPr lang="uk-UA" sz="2000" dirty="0" err="1" smtClean="0"/>
              <a:t>язування</a:t>
            </a:r>
            <a:r>
              <a:rPr lang="uk-UA" sz="2000" dirty="0" smtClean="0"/>
              <a:t> тестових завдань з математики  за матеріалами друкованого посібника </a:t>
            </a:r>
            <a:r>
              <a:rPr lang="uk-UA" sz="2000" dirty="0" err="1" smtClean="0"/>
              <a:t>“Математика</a:t>
            </a:r>
            <a:r>
              <a:rPr lang="uk-UA" sz="2000" dirty="0" smtClean="0"/>
              <a:t>. ЗНО 2021”. </a:t>
            </a:r>
            <a:endParaRPr lang="ru-RU" sz="1400" dirty="0"/>
          </a:p>
          <a:p>
            <a:pPr algn="just"/>
            <a:endParaRPr lang="ru-RU" sz="1400" dirty="0" smtClean="0"/>
          </a:p>
          <a:p>
            <a:pPr algn="just">
              <a:buNone/>
            </a:pPr>
            <a:endParaRPr lang="ru-RU" sz="1400" dirty="0"/>
          </a:p>
        </p:txBody>
      </p:sp>
      <p:sp>
        <p:nvSpPr>
          <p:cNvPr id="12291" name="Text Box 16"/>
          <p:cNvSpPr txBox="1">
            <a:spLocks noChangeArrowheads="1"/>
          </p:cNvSpPr>
          <p:nvPr/>
        </p:nvSpPr>
        <p:spPr bwMode="gray">
          <a:xfrm>
            <a:off x="4092575" y="24526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ru-RU" sz="1800">
              <a:latin typeface="Verdana" pitchFamily="34" charset="0"/>
            </a:endParaRPr>
          </a:p>
        </p:txBody>
      </p:sp>
      <p:sp>
        <p:nvSpPr>
          <p:cNvPr id="2" name="Горизонтальный свиток 1"/>
          <p:cNvSpPr/>
          <p:nvPr/>
        </p:nvSpPr>
        <p:spPr bwMode="auto">
          <a:xfrm>
            <a:off x="539552" y="1458495"/>
            <a:ext cx="7416824" cy="45719"/>
          </a:xfrm>
          <a:prstGeom prst="horizontalScroll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7" name="Picture 2" descr="C:\Users\yana\Desktop\фото конкурс\IMG_20210429_1025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3786190"/>
            <a:ext cx="321471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857628"/>
            <a:ext cx="3582987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~PP2380.WAV">
            <a:hlinkClick r:id="" action="ppaction://media"/>
          </p:cNvPr>
          <p:cNvPicPr>
            <a:picLocks noRot="1" noChangeAspect="1"/>
          </p:cNvPicPr>
          <p:nvPr>
            <a:wavAudioFile r:embed="rId1" name="~PP2380.WAV"/>
          </p:nvPr>
        </p:nvPicPr>
        <p:blipFill>
          <a:blip r:embed="rId5"/>
          <a:stretch>
            <a:fillRect/>
          </a:stretch>
        </p:blipFill>
        <p:spPr>
          <a:xfrm>
            <a:off x="8547100" y="6261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61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2000" dirty="0" smtClean="0"/>
              <a:t> Під час дистанційного навчання  уроки математики та консультації проводяться з використанням </a:t>
            </a:r>
            <a:r>
              <a:rPr lang="uk-UA" sz="2000" i="1" dirty="0" err="1" smtClean="0"/>
              <a:t>Google</a:t>
            </a:r>
            <a:r>
              <a:rPr lang="uk-UA" sz="2000" i="1" dirty="0" smtClean="0"/>
              <a:t> </a:t>
            </a:r>
            <a:r>
              <a:rPr lang="uk-UA" sz="2000" i="1" dirty="0" err="1" smtClean="0"/>
              <a:t>Meet</a:t>
            </a:r>
            <a:r>
              <a:rPr lang="uk-UA" sz="2000" i="1" dirty="0" smtClean="0"/>
              <a:t> та </a:t>
            </a:r>
            <a:r>
              <a:rPr lang="ru-RU" sz="2000" i="1" dirty="0" err="1" smtClean="0"/>
              <a:t>Google</a:t>
            </a:r>
            <a:r>
              <a:rPr lang="ru-RU" sz="2000" i="1" dirty="0" smtClean="0"/>
              <a:t> </a:t>
            </a:r>
            <a:r>
              <a:rPr lang="en-US" sz="2000" i="1" dirty="0" err="1" smtClean="0"/>
              <a:t>Classroo</a:t>
            </a:r>
            <a:r>
              <a:rPr lang="uk-UA" sz="2000" i="1" dirty="0" smtClean="0"/>
              <a:t>m</a:t>
            </a:r>
            <a:endParaRPr lang="en-US" sz="2000" dirty="0" smtClean="0">
              <a:solidFill>
                <a:schemeClr val="tx2">
                  <a:lumMod val="50000"/>
                </a:schemeClr>
              </a:solidFill>
              <a:latin typeface="Segoe Script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25" y="1268760"/>
            <a:ext cx="8229600" cy="4943475"/>
          </a:xfrm>
        </p:spPr>
        <p:txBody>
          <a:bodyPr/>
          <a:lstStyle/>
          <a:p>
            <a:pPr algn="just">
              <a:buNone/>
            </a:pPr>
            <a:endParaRPr lang="ru-RU" sz="1400" dirty="0" smtClean="0"/>
          </a:p>
          <a:p>
            <a:pPr algn="just"/>
            <a:endParaRPr lang="ru-RU" sz="1400" dirty="0"/>
          </a:p>
          <a:p>
            <a:pPr algn="just">
              <a:buNone/>
            </a:pPr>
            <a:r>
              <a:rPr lang="uk-UA" sz="2000" dirty="0" smtClean="0"/>
              <a:t>        В період дистанційного навчання (квітень-травень 2021 року) в режимі </a:t>
            </a:r>
            <a:r>
              <a:rPr lang="uk-UA" sz="2000" dirty="0" err="1" smtClean="0"/>
              <a:t>онлайн</a:t>
            </a:r>
            <a:r>
              <a:rPr lang="uk-UA" sz="2000" dirty="0" smtClean="0"/>
              <a:t> учителем разом з учнями  були </a:t>
            </a:r>
            <a:r>
              <a:rPr lang="uk-UA" sz="2000" dirty="0" err="1" smtClean="0"/>
              <a:t>розв</a:t>
            </a:r>
            <a:r>
              <a:rPr lang="en-US" sz="2000" dirty="0" smtClean="0"/>
              <a:t>’</a:t>
            </a:r>
            <a:r>
              <a:rPr lang="uk-UA" sz="2000" dirty="0" err="1" smtClean="0"/>
              <a:t>язані</a:t>
            </a:r>
            <a:r>
              <a:rPr lang="en-US" sz="2000" dirty="0" smtClean="0"/>
              <a:t> 1</a:t>
            </a:r>
            <a:r>
              <a:rPr lang="uk-UA" sz="2000" dirty="0" smtClean="0"/>
              <a:t>4</a:t>
            </a:r>
            <a:r>
              <a:rPr lang="en-US" sz="2000" dirty="0" smtClean="0"/>
              <a:t> </a:t>
            </a:r>
            <a:r>
              <a:rPr lang="uk-UA" sz="2000" dirty="0" smtClean="0"/>
              <a:t>тестів ЗНО з математики попередніх років (2013-2020</a:t>
            </a:r>
            <a:r>
              <a:rPr lang="uk-UA" sz="2000" dirty="0" smtClean="0"/>
              <a:t>). </a:t>
            </a:r>
            <a:endParaRPr lang="ru-RU" sz="1400" dirty="0" smtClean="0"/>
          </a:p>
          <a:p>
            <a:pPr algn="just">
              <a:buNone/>
            </a:pPr>
            <a:endParaRPr lang="ru-RU" sz="1400" dirty="0"/>
          </a:p>
        </p:txBody>
      </p:sp>
      <p:sp>
        <p:nvSpPr>
          <p:cNvPr id="12291" name="Text Box 16"/>
          <p:cNvSpPr txBox="1">
            <a:spLocks noChangeArrowheads="1"/>
          </p:cNvSpPr>
          <p:nvPr/>
        </p:nvSpPr>
        <p:spPr bwMode="gray">
          <a:xfrm>
            <a:off x="4092575" y="24526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ru-RU" sz="1800">
              <a:latin typeface="Verdana" pitchFamily="34" charset="0"/>
            </a:endParaRPr>
          </a:p>
        </p:txBody>
      </p:sp>
      <p:sp>
        <p:nvSpPr>
          <p:cNvPr id="2" name="Горизонтальный свиток 1"/>
          <p:cNvSpPr/>
          <p:nvPr/>
        </p:nvSpPr>
        <p:spPr bwMode="auto">
          <a:xfrm>
            <a:off x="539552" y="1458495"/>
            <a:ext cx="7416824" cy="45719"/>
          </a:xfrm>
          <a:prstGeom prst="horizontalScroll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0" name="Picture 8" descr="C:\Users\yana\Desktop\фото конкурс\IMG_20210430_10314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286124"/>
            <a:ext cx="398145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3857628"/>
            <a:ext cx="342900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~PP1755.WAV">
            <a:hlinkClick r:id="" action="ppaction://media"/>
          </p:cNvPr>
          <p:cNvPicPr>
            <a:picLocks noRot="1" noChangeAspect="1"/>
          </p:cNvPicPr>
          <p:nvPr>
            <a:wavAudioFile r:embed="rId1" name="~PP1755.WAV"/>
          </p:nvPr>
        </p:nvPicPr>
        <p:blipFill>
          <a:blip r:embed="rId6"/>
          <a:stretch>
            <a:fillRect/>
          </a:stretch>
        </p:blipFill>
        <p:spPr>
          <a:xfrm>
            <a:off x="8547100" y="6261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22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2000" i="1" dirty="0" smtClean="0"/>
              <a:t>Результати моніторингу контрольних тестувань за матеріалами ЗНО з математики  попередніх років</a:t>
            </a:r>
            <a:endParaRPr lang="en-US" sz="2000" dirty="0" smtClean="0">
              <a:solidFill>
                <a:schemeClr val="tx2">
                  <a:lumMod val="50000"/>
                </a:schemeClr>
              </a:solidFill>
              <a:latin typeface="Segoe Script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25" y="1268760"/>
            <a:ext cx="8229600" cy="4943475"/>
          </a:xfrm>
        </p:spPr>
        <p:txBody>
          <a:bodyPr/>
          <a:lstStyle/>
          <a:p>
            <a:pPr algn="just">
              <a:buNone/>
            </a:pPr>
            <a:endParaRPr lang="ru-RU" sz="1400" dirty="0" smtClean="0"/>
          </a:p>
          <a:p>
            <a:pPr algn="just"/>
            <a:endParaRPr lang="ru-RU" sz="1400" dirty="0"/>
          </a:p>
        </p:txBody>
      </p:sp>
      <p:sp>
        <p:nvSpPr>
          <p:cNvPr id="12291" name="Text Box 16"/>
          <p:cNvSpPr txBox="1">
            <a:spLocks noChangeArrowheads="1"/>
          </p:cNvSpPr>
          <p:nvPr/>
        </p:nvSpPr>
        <p:spPr bwMode="gray">
          <a:xfrm>
            <a:off x="4092575" y="24526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ru-RU" sz="1800">
              <a:latin typeface="Verdana" pitchFamily="34" charset="0"/>
            </a:endParaRPr>
          </a:p>
        </p:txBody>
      </p:sp>
      <p:sp>
        <p:nvSpPr>
          <p:cNvPr id="2" name="Горизонтальный свиток 1"/>
          <p:cNvSpPr/>
          <p:nvPr/>
        </p:nvSpPr>
        <p:spPr bwMode="auto">
          <a:xfrm>
            <a:off x="539552" y="1458495"/>
            <a:ext cx="7416824" cy="45719"/>
          </a:xfrm>
          <a:prstGeom prst="horizontalScroll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14282" y="1093120"/>
          <a:ext cx="8715436" cy="5059680"/>
        </p:xfrm>
        <a:graphic>
          <a:graphicData uri="http://schemas.openxmlformats.org/drawingml/2006/table">
            <a:tbl>
              <a:tblPr/>
              <a:tblGrid>
                <a:gridCol w="651283"/>
                <a:gridCol w="3024771"/>
                <a:gridCol w="1553208"/>
                <a:gridCol w="1743087"/>
                <a:gridCol w="1743087"/>
              </a:tblGrid>
              <a:tr h="13976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Прізвище, </a:t>
                      </a:r>
                      <a:r>
                        <a:rPr kumimoji="0" lang="uk-UA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імя</a:t>
                      </a: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учня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10.03.2021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Тест за 2015 рік, балів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24.03.2021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Тест за 2017 рік, балів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24.04.2021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Тест за 2020 рік, балів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1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Бехова Вікторія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1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Бондар Анастасія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151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1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Дяденчук Єлизавета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1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Ергешова Ельвіра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1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Зехова Юлія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1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Козлов Микита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Хворів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1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Котенко Віталій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1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Римар Богдан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135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1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Скрипник Олександр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1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Смолій Арсен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7" name="~PP3728.WAV">
            <a:hlinkClick r:id="" action="ppaction://media"/>
          </p:cNvPr>
          <p:cNvPicPr>
            <a:picLocks noRot="1" noChangeAspect="1"/>
          </p:cNvPicPr>
          <p:nvPr>
            <a:wavAudioFile r:embed="rId1" name="~PP3728.WAV"/>
          </p:nvPr>
        </p:nvPicPr>
        <p:blipFill>
          <a:blip r:embed="rId3"/>
          <a:stretch>
            <a:fillRect/>
          </a:stretch>
        </p:blipFill>
        <p:spPr>
          <a:xfrm>
            <a:off x="8547100" y="6261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92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Висновки щодо результатів моніторингу</a:t>
            </a:r>
            <a:endParaRPr lang="en-US" sz="2800" dirty="0" smtClean="0">
              <a:solidFill>
                <a:schemeClr val="tx2">
                  <a:lumMod val="50000"/>
                </a:schemeClr>
              </a:solidFill>
              <a:latin typeface="Segoe Script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25" y="1268760"/>
            <a:ext cx="8229600" cy="4943475"/>
          </a:xfrm>
        </p:spPr>
        <p:txBody>
          <a:bodyPr/>
          <a:lstStyle/>
          <a:p>
            <a:pPr algn="just">
              <a:buNone/>
            </a:pPr>
            <a:endParaRPr lang="ru-RU" sz="1400" dirty="0" smtClean="0"/>
          </a:p>
          <a:p>
            <a:pPr algn="just">
              <a:buNone/>
            </a:pPr>
            <a:r>
              <a:rPr lang="uk-UA" sz="2000" dirty="0" smtClean="0"/>
              <a:t>1.Перше тестування засвідчило недостатню готовність  учнів до його проведення (традиційно повторюється щороку).</a:t>
            </a:r>
            <a:endParaRPr lang="ru-RU" sz="2000" dirty="0"/>
          </a:p>
          <a:p>
            <a:pPr algn="just">
              <a:buNone/>
            </a:pPr>
            <a:r>
              <a:rPr lang="uk-UA" sz="2000" dirty="0" smtClean="0"/>
              <a:t>2.За результатами проведення двох  наступних тестувань  визначилась тенденція до покращення результативності, що пояснюється повторенням матеріалу та набутими навичками самостійної роботи з тестовими завданнями (з</a:t>
            </a:r>
            <a:r>
              <a:rPr lang="en-US" sz="2000" dirty="0" smtClean="0"/>
              <a:t>’</a:t>
            </a:r>
            <a:r>
              <a:rPr lang="uk-UA" sz="2000" dirty="0" smtClean="0"/>
              <a:t>явилась певна повторюваність, подібність вправ та задач).</a:t>
            </a:r>
          </a:p>
          <a:p>
            <a:pPr algn="just">
              <a:buNone/>
            </a:pPr>
            <a:r>
              <a:rPr lang="uk-UA" sz="2000" dirty="0" smtClean="0"/>
              <a:t>3.Учні, які проявляли недостатню активність у роботі, отримали незначне покращення результативності, а у Смолія Арсена присутнє погіршення результатів через безвідповідальне ставлення до </a:t>
            </a:r>
            <a:r>
              <a:rPr lang="uk-UA" sz="2000" dirty="0" smtClean="0"/>
              <a:t>навчання.</a:t>
            </a:r>
            <a:endParaRPr lang="en-US" sz="2000" dirty="0" smtClean="0"/>
          </a:p>
          <a:p>
            <a:pPr algn="just">
              <a:buNone/>
            </a:pPr>
            <a:endParaRPr lang="en-US" sz="2000" dirty="0" smtClean="0"/>
          </a:p>
          <a:p>
            <a:pPr algn="just">
              <a:buNone/>
            </a:pPr>
            <a:endParaRPr lang="ru-RU" sz="1400" dirty="0" smtClean="0"/>
          </a:p>
        </p:txBody>
      </p:sp>
      <p:sp>
        <p:nvSpPr>
          <p:cNvPr id="12291" name="Text Box 16"/>
          <p:cNvSpPr txBox="1">
            <a:spLocks noChangeArrowheads="1"/>
          </p:cNvSpPr>
          <p:nvPr/>
        </p:nvSpPr>
        <p:spPr bwMode="gray">
          <a:xfrm>
            <a:off x="4092575" y="24526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ru-RU" sz="1800">
              <a:latin typeface="Verdana" pitchFamily="34" charset="0"/>
            </a:endParaRPr>
          </a:p>
        </p:txBody>
      </p:sp>
      <p:sp>
        <p:nvSpPr>
          <p:cNvPr id="2" name="Горизонтальный свиток 1"/>
          <p:cNvSpPr/>
          <p:nvPr/>
        </p:nvSpPr>
        <p:spPr bwMode="auto">
          <a:xfrm>
            <a:off x="539552" y="1458495"/>
            <a:ext cx="7416824" cy="45719"/>
          </a:xfrm>
          <a:prstGeom prst="horizontalScroll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6" name="~PP3817.WAV">
            <a:hlinkClick r:id="" action="ppaction://media"/>
          </p:cNvPr>
          <p:cNvPicPr>
            <a:picLocks noRot="1" noChangeAspect="1"/>
          </p:cNvPicPr>
          <p:nvPr>
            <a:wavAudioFile r:embed="rId1" name="~PP3817.WAV"/>
          </p:nvPr>
        </p:nvPicPr>
        <p:blipFill>
          <a:blip r:embed="rId3"/>
          <a:stretch>
            <a:fillRect/>
          </a:stretch>
        </p:blipFill>
        <p:spPr>
          <a:xfrm>
            <a:off x="8547100" y="6261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52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AutoNum type="arabicPeriod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Досвід вчителя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Корсуна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А.М. є актуальним, бо вказує на недоліки та проблемні питання підготовки учнів 11 класу до ЗНО з математики.</a:t>
            </a:r>
          </a:p>
          <a:p>
            <a:pPr marL="457200" indent="-457200" eaLnBrk="1" hangingPunct="1">
              <a:buAutoNum type="arabicPeriod"/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2. Очевидно, що використання інформаційно-комунікаційних технологій є дієвим допоміжним елементом організації навчання в період пандемії.</a:t>
            </a:r>
          </a:p>
          <a:p>
            <a:pPr eaLnBrk="1" hangingPunct="1">
              <a:buNone/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3.Роль учителя як модератора комунікації, наставника  стає фактором  ефективного впливу на мотиваційну зацікавленість учнів у підвищенні знань з математики.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/>
          </a:p>
        </p:txBody>
      </p:sp>
      <p:pic>
        <p:nvPicPr>
          <p:cNvPr id="5" name="~PP931.WAV">
            <a:hlinkClick r:id="" action="ppaction://media"/>
          </p:cNvPr>
          <p:cNvPicPr>
            <a:picLocks noRot="1" noChangeAspect="1"/>
          </p:cNvPicPr>
          <p:nvPr>
            <a:wavAudioFile r:embed="rId1" name="~PP931.WAV"/>
          </p:nvPr>
        </p:nvPicPr>
        <p:blipFill>
          <a:blip r:embed="rId3"/>
          <a:stretch>
            <a:fillRect/>
          </a:stretch>
        </p:blipFill>
        <p:spPr>
          <a:xfrm>
            <a:off x="8547100" y="6261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63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None/>
            </a:pPr>
            <a:r>
              <a:rPr lang="uk-UA" altLang="ru-RU" sz="8000" b="1" dirty="0" smtClean="0">
                <a:solidFill>
                  <a:srgbClr val="990000"/>
                </a:solidFill>
                <a:latin typeface="Times New Roman" pitchFamily="18" charset="0"/>
              </a:rPr>
              <a:t>Дякую за увагу!</a:t>
            </a:r>
          </a:p>
          <a:p>
            <a:pPr algn="just" eaLnBrk="1" hangingPunct="1">
              <a:buNone/>
            </a:pPr>
            <a:endParaRPr lang="ru-RU" altLang="ru-RU" sz="8000" b="1" dirty="0" smtClean="0">
              <a:solidFill>
                <a:srgbClr val="990000"/>
              </a:solidFill>
              <a:latin typeface="Times New Roman" pitchFamily="18" charset="0"/>
            </a:endParaRPr>
          </a:p>
        </p:txBody>
      </p:sp>
      <p:pic>
        <p:nvPicPr>
          <p:cNvPr id="5" name="Picture 4" descr="06 коп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3000372"/>
            <a:ext cx="2268538" cy="270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~PP2695.WAV">
            <a:hlinkClick r:id="" action="ppaction://media"/>
          </p:cNvPr>
          <p:cNvPicPr>
            <a:picLocks noRot="1" noChangeAspect="1"/>
          </p:cNvPicPr>
          <p:nvPr>
            <a:wavAudioFile r:embed="rId1" name="~PP2695.WAV"/>
          </p:nvPr>
        </p:nvPicPr>
        <p:blipFill>
          <a:blip r:embed="rId4"/>
          <a:stretch>
            <a:fillRect/>
          </a:stretch>
        </p:blipFill>
        <p:spPr>
          <a:xfrm>
            <a:off x="8547100" y="6261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4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76672"/>
            <a:ext cx="6912768" cy="549994"/>
          </a:xfrm>
        </p:spPr>
        <p:txBody>
          <a:bodyPr/>
          <a:lstStyle/>
          <a:p>
            <a:pPr eaLnBrk="1" hangingPunct="1"/>
            <a:endParaRPr lang="en-US" dirty="0" smtClean="0">
              <a:solidFill>
                <a:srgbClr val="FFFF00"/>
              </a:solidFill>
              <a:latin typeface="Segoe Script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14810" y="1214423"/>
            <a:ext cx="467767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3200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„</a:t>
            </a:r>
            <a:r>
              <a:rPr lang="uk-UA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Найкращий</a:t>
            </a:r>
            <a:r>
              <a:rPr lang="uk-UA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вчитель той,</a:t>
            </a:r>
          </a:p>
          <a:p>
            <a:pPr>
              <a:defRPr/>
            </a:pPr>
            <a:r>
              <a:rPr lang="uk-UA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хто забуває про те, </a:t>
            </a:r>
          </a:p>
          <a:p>
            <a:pPr>
              <a:defRPr/>
            </a:pPr>
            <a:r>
              <a:rPr lang="uk-UA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що він вчитель”</a:t>
            </a:r>
          </a:p>
          <a:p>
            <a:pPr>
              <a:defRPr/>
            </a:pPr>
            <a:endParaRPr lang="uk-UA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defRPr/>
            </a:pPr>
            <a:r>
              <a:rPr lang="uk-UA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В.О.Сухомлинський</a:t>
            </a:r>
            <a:endParaRPr lang="uk-UA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2" descr="C:\Users\yana\Desktop\фото конкурс\IMG_20210503_09135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444867"/>
            <a:ext cx="4286280" cy="369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572000" y="3214686"/>
            <a:ext cx="43577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i="1" dirty="0" smtClean="0">
                <a:solidFill>
                  <a:srgbClr val="FF0000"/>
                </a:solidFill>
              </a:rPr>
              <a:t>  </a:t>
            </a:r>
            <a:r>
              <a:rPr lang="uk-UA" i="1" dirty="0" err="1" smtClean="0">
                <a:solidFill>
                  <a:srgbClr val="7030A0"/>
                </a:solidFill>
              </a:rPr>
              <a:t>Сидоренківська</a:t>
            </a:r>
            <a:r>
              <a:rPr lang="uk-UA" i="1" dirty="0" smtClean="0">
                <a:solidFill>
                  <a:srgbClr val="7030A0"/>
                </a:solidFill>
              </a:rPr>
              <a:t> </a:t>
            </a:r>
            <a:r>
              <a:rPr lang="uk-UA" i="1" dirty="0" err="1" smtClean="0">
                <a:solidFill>
                  <a:srgbClr val="7030A0"/>
                </a:solidFill>
              </a:rPr>
              <a:t>школо</a:t>
            </a:r>
            <a:r>
              <a:rPr lang="uk-UA" i="1" dirty="0" smtClean="0">
                <a:solidFill>
                  <a:srgbClr val="7030A0"/>
                </a:solidFill>
              </a:rPr>
              <a:t>! Вклоняюсь тобі!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uk-UA" i="1" dirty="0" smtClean="0">
                <a:solidFill>
                  <a:srgbClr val="7030A0"/>
                </a:solidFill>
              </a:rPr>
              <a:t>   Доки серце відлунює в грудях</a:t>
            </a:r>
            <a:r>
              <a:rPr lang="ru-RU" dirty="0" smtClean="0">
                <a:solidFill>
                  <a:srgbClr val="7030A0"/>
                </a:solidFill>
              </a:rPr>
              <a:t>                </a:t>
            </a:r>
            <a:r>
              <a:rPr lang="uk-UA" i="1" dirty="0" smtClean="0">
                <a:solidFill>
                  <a:srgbClr val="7030A0"/>
                </a:solidFill>
              </a:rPr>
              <a:t>Ти </a:t>
            </a:r>
            <a:r>
              <a:rPr lang="uk-UA" i="1" dirty="0" err="1" smtClean="0">
                <a:solidFill>
                  <a:srgbClr val="7030A0"/>
                </a:solidFill>
              </a:rPr>
              <a:t>–сумління</a:t>
            </a:r>
            <a:r>
              <a:rPr lang="uk-UA" i="1" dirty="0" smtClean="0">
                <a:solidFill>
                  <a:srgbClr val="7030A0"/>
                </a:solidFill>
              </a:rPr>
              <a:t> моє і святий оберіг,</a:t>
            </a:r>
            <a:r>
              <a:rPr lang="ru-RU" dirty="0" smtClean="0">
                <a:solidFill>
                  <a:srgbClr val="7030A0"/>
                </a:solidFill>
              </a:rPr>
              <a:t>    </a:t>
            </a:r>
          </a:p>
          <a:p>
            <a:pPr algn="r"/>
            <a:r>
              <a:rPr lang="uk-UA" i="1" dirty="0" smtClean="0">
                <a:solidFill>
                  <a:srgbClr val="7030A0"/>
                </a:solidFill>
              </a:rPr>
              <a:t>Так було, і, я впевнений, буде!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uk-UA" i="1" dirty="0" smtClean="0">
                <a:solidFill>
                  <a:srgbClr val="7030A0"/>
                </a:solidFill>
              </a:rPr>
              <a:t>                                                                                           А. </a:t>
            </a:r>
            <a:r>
              <a:rPr lang="uk-UA" i="1" dirty="0" err="1" smtClean="0">
                <a:solidFill>
                  <a:srgbClr val="7030A0"/>
                </a:solidFill>
              </a:rPr>
              <a:t>Корсун</a:t>
            </a:r>
            <a:r>
              <a:rPr lang="uk-UA" i="1" dirty="0" smtClean="0">
                <a:solidFill>
                  <a:srgbClr val="FF0000"/>
                </a:solidFill>
              </a:rPr>
              <a:t/>
            </a:r>
            <a:br>
              <a:rPr lang="uk-UA" i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10" name="~PP2914.WAV">
            <a:hlinkClick r:id="" action="ppaction://media"/>
          </p:cNvPr>
          <p:cNvPicPr>
            <a:picLocks noRot="1" noChangeAspect="1"/>
          </p:cNvPicPr>
          <p:nvPr>
            <a:wavAudioFile r:embed="rId2" name="~PP2914.WAV"/>
          </p:nvPr>
        </p:nvPicPr>
        <p:blipFill>
          <a:blip r:embed="rId5"/>
          <a:stretch>
            <a:fillRect/>
          </a:stretch>
        </p:blipFill>
        <p:spPr>
          <a:xfrm>
            <a:off x="8547100" y="62611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96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uk-UA" sz="1800" dirty="0" err="1" smtClean="0">
                <a:solidFill>
                  <a:schemeClr val="accent5">
                    <a:lumMod val="50000"/>
                  </a:schemeClr>
                </a:solidFill>
              </a:rPr>
              <a:t>Корсун</a:t>
            </a:r>
            <a:r>
              <a:rPr lang="uk-UA" sz="1800" dirty="0" smtClean="0">
                <a:solidFill>
                  <a:schemeClr val="accent5">
                    <a:lumMod val="50000"/>
                  </a:schemeClr>
                </a:solidFill>
              </a:rPr>
              <a:t>  Андрій  Миколайович , </a:t>
            </a:r>
          </a:p>
          <a:p>
            <a:pPr algn="just">
              <a:lnSpc>
                <a:spcPct val="150000"/>
              </a:lnSpc>
              <a:buNone/>
            </a:pPr>
            <a:r>
              <a:rPr lang="uk-UA" sz="1800" dirty="0" smtClean="0">
                <a:solidFill>
                  <a:schemeClr val="accent5">
                    <a:lumMod val="50000"/>
                  </a:schemeClr>
                </a:solidFill>
              </a:rPr>
              <a:t>учитель вищої кваліфікаційної категорії, учитель-методист, </a:t>
            </a:r>
          </a:p>
          <a:p>
            <a:pPr algn="just">
              <a:lnSpc>
                <a:spcPct val="150000"/>
              </a:lnSpc>
              <a:buNone/>
            </a:pPr>
            <a:r>
              <a:rPr lang="uk-UA" sz="1800" dirty="0" smtClean="0">
                <a:solidFill>
                  <a:schemeClr val="accent5">
                    <a:lumMod val="50000"/>
                  </a:schemeClr>
                </a:solidFill>
              </a:rPr>
              <a:t>переможець районних конкурсів педагогічної майстерності</a:t>
            </a:r>
          </a:p>
          <a:p>
            <a:pPr algn="just">
              <a:lnSpc>
                <a:spcPct val="150000"/>
              </a:lnSpc>
              <a:buNone/>
            </a:pPr>
            <a:r>
              <a:rPr lang="uk-UA" sz="1800" dirty="0" smtClean="0">
                <a:solidFill>
                  <a:schemeClr val="accent5">
                    <a:lumMod val="50000"/>
                  </a:schemeClr>
                </a:solidFill>
              </a:rPr>
              <a:t>«Учитель року» у  1995 та 2010 роках, призер обласного</a:t>
            </a:r>
          </a:p>
          <a:p>
            <a:pPr algn="just">
              <a:lnSpc>
                <a:spcPct val="150000"/>
              </a:lnSpc>
              <a:buNone/>
            </a:pPr>
            <a:r>
              <a:rPr lang="uk-UA" sz="1800" dirty="0" smtClean="0">
                <a:solidFill>
                  <a:schemeClr val="accent5">
                    <a:lumMod val="50000"/>
                  </a:schemeClr>
                </a:solidFill>
              </a:rPr>
              <a:t>етапу Всеукраїнського конкурсу «Учитель року – 2010» (ІІ місце) у номінації «Математика».</a:t>
            </a:r>
          </a:p>
          <a:p>
            <a:pPr algn="just">
              <a:lnSpc>
                <a:spcPct val="150000"/>
              </a:lnSpc>
              <a:buNone/>
            </a:pPr>
            <a:r>
              <a:rPr lang="uk-UA" sz="1800" dirty="0" smtClean="0">
                <a:solidFill>
                  <a:schemeClr val="accent5">
                    <a:lumMod val="50000"/>
                  </a:schemeClr>
                </a:solidFill>
              </a:rPr>
              <a:t>30 років педагогічного стажу  на  одному робочому місці учителя  сформували світоглядну думку </a:t>
            </a:r>
            <a:r>
              <a:rPr lang="uk-UA" sz="1800" dirty="0" err="1" smtClean="0">
                <a:solidFill>
                  <a:schemeClr val="accent5">
                    <a:lumMod val="50000"/>
                  </a:schemeClr>
                </a:solidFill>
              </a:rPr>
              <a:t>“Один</a:t>
            </a:r>
            <a:r>
              <a:rPr lang="uk-UA" sz="1800" dirty="0" smtClean="0">
                <a:solidFill>
                  <a:schemeClr val="accent5">
                    <a:lumMod val="50000"/>
                  </a:schemeClr>
                </a:solidFill>
              </a:rPr>
              <a:t> запис у трудовій  книжці – вимір  особистого </a:t>
            </a:r>
            <a:r>
              <a:rPr lang="uk-UA" sz="1800" dirty="0" err="1" smtClean="0">
                <a:solidFill>
                  <a:schemeClr val="accent5">
                    <a:lumMod val="50000"/>
                  </a:schemeClr>
                </a:solidFill>
              </a:rPr>
              <a:t>патріотизму</a:t>
            </a:r>
            <a:r>
              <a:rPr lang="uk-UA" sz="1800" dirty="0" err="1" smtClean="0">
                <a:solidFill>
                  <a:schemeClr val="accent5">
                    <a:lumMod val="50000"/>
                  </a:schemeClr>
                </a:solidFill>
              </a:rPr>
              <a:t>”</a:t>
            </a:r>
            <a:r>
              <a:rPr lang="uk-UA" sz="18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ru-RU" sz="1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~PP2344.WAV">
            <a:hlinkClick r:id="" action="ppaction://media"/>
          </p:cNvPr>
          <p:cNvPicPr>
            <a:picLocks noRot="1" noChangeAspect="1"/>
          </p:cNvPicPr>
          <p:nvPr>
            <a:wavAudioFile r:embed="rId1" name="~PP2344.WAV"/>
          </p:nvPr>
        </p:nvPicPr>
        <p:blipFill>
          <a:blip r:embed="rId3"/>
          <a:stretch>
            <a:fillRect/>
          </a:stretch>
        </p:blipFill>
        <p:spPr>
          <a:xfrm>
            <a:off x="8547100" y="62611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99198677"/>
      </p:ext>
    </p:extLst>
  </p:cSld>
  <p:clrMapOvr>
    <a:masterClrMapping/>
  </p:clrMapOvr>
  <p:transition advTm="499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Закон України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“Про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освіту”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/>
              <a:t>:</a:t>
            </a:r>
            <a:endParaRPr lang="en-US" b="0" dirty="0" smtClean="0">
              <a:solidFill>
                <a:srgbClr val="FFFF00"/>
              </a:solidFill>
              <a:latin typeface="Segoe Script" pitchFamily="34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285860"/>
            <a:ext cx="914399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ru-RU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Інформаційно-комунікаційна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компетентність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впевнене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критичне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відповідальне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цифрових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технологій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спілкування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безпечно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етично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застосовувати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засоби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інформаційно-комунікаційної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компетентності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навчанні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життєвих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ситуаціях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~PP2992.WAV">
            <a:hlinkClick r:id="" action="ppaction://media"/>
          </p:cNvPr>
          <p:cNvPicPr>
            <a:picLocks noRot="1" noChangeAspect="1"/>
          </p:cNvPicPr>
          <p:nvPr>
            <a:wavAudioFile r:embed="rId1" name="~PP2992.WAV"/>
          </p:nvPr>
        </p:nvPicPr>
        <p:blipFill>
          <a:blip r:embed="rId3"/>
          <a:stretch>
            <a:fillRect/>
          </a:stretch>
        </p:blipFill>
        <p:spPr>
          <a:xfrm>
            <a:off x="8547100" y="6261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89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i="1" dirty="0" smtClean="0">
                <a:latin typeface="Times New Roman" pitchFamily="18" charset="0"/>
              </a:rPr>
              <a:t>Мотиваційна думка :</a:t>
            </a:r>
            <a:endParaRPr lang="ru-RU" dirty="0">
              <a:latin typeface="Segoe Script" panose="020B05040200000000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03397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uk-UA" altLang="ru-RU" i="1" dirty="0" smtClean="0">
                <a:solidFill>
                  <a:srgbClr val="000099"/>
                </a:solidFill>
                <a:latin typeface="Times New Roman" pitchFamily="18" charset="0"/>
              </a:rPr>
              <a:t>Підготовка учня до дорослого життя неможлива без опанування комунікативної та математичної </a:t>
            </a:r>
            <a:r>
              <a:rPr lang="uk-UA" altLang="ru-RU" i="1" dirty="0" err="1" smtClean="0">
                <a:solidFill>
                  <a:srgbClr val="000099"/>
                </a:solidFill>
                <a:latin typeface="Times New Roman" pitchFamily="18" charset="0"/>
              </a:rPr>
              <a:t>компетентностей</a:t>
            </a:r>
            <a:r>
              <a:rPr lang="uk-UA" altLang="ru-RU" i="1" dirty="0" smtClean="0">
                <a:solidFill>
                  <a:srgbClr val="000099"/>
                </a:solidFill>
                <a:latin typeface="Times New Roman" pitchFamily="18" charset="0"/>
              </a:rPr>
              <a:t>. Тож, через спілкування - вперед, до вершин математики!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4797152"/>
            <a:ext cx="2016224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 bwMode="auto">
          <a:xfrm>
            <a:off x="2771800" y="4125442"/>
            <a:ext cx="45719" cy="45719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6417920" y="4125442"/>
            <a:ext cx="2330544" cy="158611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9" name="Picture 6" descr="C:\Users\yana\Desktop\фото конкурс\IMG_20210429_11093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4143380"/>
            <a:ext cx="42672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~PP2403.WAV">
            <a:hlinkClick r:id="" action="ppaction://media"/>
          </p:cNvPr>
          <p:cNvPicPr>
            <a:picLocks noRot="1" noChangeAspect="1"/>
          </p:cNvPicPr>
          <p:nvPr>
            <a:wavAudioFile r:embed="rId1" name="~PP2403.WAV"/>
          </p:nvPr>
        </p:nvPicPr>
        <p:blipFill>
          <a:blip r:embed="rId5"/>
          <a:stretch>
            <a:fillRect/>
          </a:stretch>
        </p:blipFill>
        <p:spPr>
          <a:xfrm>
            <a:off x="8547100" y="62611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04762835"/>
      </p:ext>
    </p:extLst>
  </p:cSld>
  <p:clrMapOvr>
    <a:masterClrMapping/>
  </p:clrMapOvr>
  <p:transition spd="slow" advTm="2355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395289" y="3875089"/>
            <a:ext cx="216058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dirty="0">
              <a:solidFill>
                <a:srgbClr val="800000"/>
              </a:solidFill>
            </a:endParaRPr>
          </a:p>
          <a:p>
            <a:pPr algn="l"/>
            <a:endParaRPr lang="en-US" sz="1400" b="0" dirty="0">
              <a:solidFill>
                <a:srgbClr val="000000"/>
              </a:solidFill>
            </a:endParaRPr>
          </a:p>
        </p:txBody>
      </p:sp>
      <p:sp>
        <p:nvSpPr>
          <p:cNvPr id="8199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457200" y="1357298"/>
            <a:ext cx="8686800" cy="2571768"/>
          </a:xfrm>
        </p:spPr>
        <p:txBody>
          <a:bodyPr/>
          <a:lstStyle/>
          <a:p>
            <a:r>
              <a:rPr lang="uk-UA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початку навчального року учні придбали посібники на друкованій основі </a:t>
            </a:r>
            <a:r>
              <a:rPr lang="uk-UA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“Математика</a:t>
            </a:r>
            <a:r>
              <a:rPr lang="uk-UA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ЗНО 2021”. За період очного та змішаного навчання опрацьовано 13 варіантів тестових завдань формату ЗНО з детальним покроковим поясненням </a:t>
            </a:r>
            <a:r>
              <a:rPr lang="uk-UA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вчителя.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4" name="Picture 4" descr="C:\Users\yana\Desktop\фото конкурс\IMG_20210429_103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500438"/>
            <a:ext cx="2336800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6" descr="C:\Users\yana\Desktop\фото конкурс\IMG_20210429_1031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4071942"/>
            <a:ext cx="2814637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 descr="C:\Users\yana\Desktop\фото конкурс\IMG_20210427_13312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3500438"/>
            <a:ext cx="2201866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~PP1.WAV">
            <a:hlinkClick r:id="" action="ppaction://media"/>
          </p:cNvPr>
          <p:cNvPicPr>
            <a:picLocks noRot="1" noChangeAspect="1"/>
          </p:cNvPicPr>
          <p:nvPr>
            <a:wavAudioFile r:embed="rId1" name="~PP1.WAV"/>
          </p:nvPr>
        </p:nvPicPr>
        <p:blipFill>
          <a:blip r:embed="rId6"/>
          <a:stretch>
            <a:fillRect/>
          </a:stretch>
        </p:blipFill>
        <p:spPr>
          <a:xfrm>
            <a:off x="8547100" y="6261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80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153400" cy="1097790"/>
          </a:xfrm>
        </p:spPr>
        <p:txBody>
          <a:bodyPr/>
          <a:lstStyle/>
          <a:p>
            <a:pPr lvl="0"/>
            <a:r>
              <a:rPr lang="uk-UA" sz="2800" i="1" dirty="0" smtClean="0"/>
              <a:t>Створення власних відеороликів навчального спрямування: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solidFill>
                <a:srgbClr val="FFFF00"/>
              </a:solidFill>
              <a:latin typeface="Segoe Script" panose="020B0504020000000003" pitchFamily="34" charset="0"/>
            </a:endParaRPr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" y="4869160"/>
            <a:ext cx="2011854" cy="1597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2033447018"/>
              </p:ext>
            </p:extLst>
          </p:nvPr>
        </p:nvGraphicFramePr>
        <p:xfrm>
          <a:off x="285720" y="1214422"/>
          <a:ext cx="8286776" cy="5643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Прямоугольник 3"/>
          <p:cNvSpPr/>
          <p:nvPr/>
        </p:nvSpPr>
        <p:spPr bwMode="auto">
          <a:xfrm>
            <a:off x="5724128" y="6165304"/>
            <a:ext cx="3290664" cy="13464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5364088" y="6838528"/>
            <a:ext cx="2051091" cy="67322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7236296" y="6309320"/>
            <a:ext cx="1778496" cy="54868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1" name="~PP772.WAV">
            <a:hlinkClick r:id="" action="ppaction://media"/>
          </p:cNvPr>
          <p:cNvPicPr>
            <a:picLocks noRot="1" noChangeAspect="1"/>
          </p:cNvPicPr>
          <p:nvPr>
            <a:wavAudioFile r:embed="rId1" name="~PP772.WAV"/>
          </p:nvPr>
        </p:nvPicPr>
        <p:blipFill>
          <a:blip r:embed="rId8"/>
          <a:stretch>
            <a:fillRect/>
          </a:stretch>
        </p:blipFill>
        <p:spPr>
          <a:xfrm>
            <a:off x="8547100" y="62611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36252219"/>
      </p:ext>
    </p:extLst>
  </p:cSld>
  <p:clrMapOvr>
    <a:masterClrMapping/>
  </p:clrMapOvr>
  <p:transition advTm="302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2950717" y="1285860"/>
            <a:ext cx="6193283" cy="22320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800" dirty="0" smtClean="0">
                <a:solidFill>
                  <a:schemeClr val="tx2"/>
                </a:solidFill>
              </a:rPr>
              <a:t>" </a:t>
            </a:r>
            <a:r>
              <a:rPr lang="ru-RU" sz="2800" dirty="0" err="1" smtClean="0">
                <a:solidFill>
                  <a:schemeClr val="tx2"/>
                </a:solidFill>
              </a:rPr>
              <a:t>Якщо</a:t>
            </a:r>
            <a:r>
              <a:rPr lang="ru-RU" sz="2800" dirty="0" smtClean="0">
                <a:solidFill>
                  <a:schemeClr val="tx2"/>
                </a:solidFill>
              </a:rPr>
              <a:t> люди </a:t>
            </a:r>
            <a:r>
              <a:rPr lang="ru-RU" sz="2800" dirty="0" err="1" smtClean="0">
                <a:solidFill>
                  <a:schemeClr val="tx2"/>
                </a:solidFill>
              </a:rPr>
              <a:t>відмовляються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</a:rPr>
              <a:t>вірити</a:t>
            </a:r>
            <a:r>
              <a:rPr lang="ru-RU" sz="2800" dirty="0" smtClean="0">
                <a:solidFill>
                  <a:schemeClr val="tx2"/>
                </a:solidFill>
              </a:rPr>
              <a:t> в простоту математики, то </a:t>
            </a:r>
            <a:r>
              <a:rPr lang="ru-RU" sz="2800" dirty="0" err="1" smtClean="0">
                <a:solidFill>
                  <a:schemeClr val="tx2"/>
                </a:solidFill>
              </a:rPr>
              <a:t>це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</a:rPr>
              <a:t>тільки</a:t>
            </a:r>
            <a:r>
              <a:rPr lang="ru-RU" sz="2800" dirty="0" smtClean="0">
                <a:solidFill>
                  <a:schemeClr val="tx2"/>
                </a:solidFill>
              </a:rPr>
              <a:t> тому, </a:t>
            </a:r>
            <a:r>
              <a:rPr lang="ru-RU" sz="2800" dirty="0" err="1" smtClean="0">
                <a:solidFill>
                  <a:schemeClr val="tx2"/>
                </a:solidFill>
              </a:rPr>
              <a:t>що</a:t>
            </a:r>
            <a:r>
              <a:rPr lang="ru-RU" sz="2800" dirty="0" smtClean="0">
                <a:solidFill>
                  <a:schemeClr val="tx2"/>
                </a:solidFill>
              </a:rPr>
              <a:t> вони не </a:t>
            </a:r>
            <a:r>
              <a:rPr lang="ru-RU" sz="2800" dirty="0" err="1" smtClean="0">
                <a:solidFill>
                  <a:schemeClr val="tx2"/>
                </a:solidFill>
              </a:rPr>
              <a:t>розуміють</a:t>
            </a:r>
            <a:r>
              <a:rPr lang="ru-RU" sz="2800" dirty="0" smtClean="0">
                <a:solidFill>
                  <a:schemeClr val="tx2"/>
                </a:solidFill>
              </a:rPr>
              <a:t> всю </a:t>
            </a:r>
            <a:r>
              <a:rPr lang="ru-RU" sz="2800" dirty="0" err="1" smtClean="0">
                <a:solidFill>
                  <a:schemeClr val="tx2"/>
                </a:solidFill>
              </a:rPr>
              <a:t>складність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</a:rPr>
              <a:t>життя</a:t>
            </a:r>
            <a:r>
              <a:rPr lang="ru-RU" sz="2800" dirty="0" smtClean="0">
                <a:solidFill>
                  <a:schemeClr val="tx2"/>
                </a:solidFill>
              </a:rPr>
              <a:t>.      </a:t>
            </a:r>
            <a:r>
              <a:rPr lang="ru-RU" sz="2400" dirty="0" smtClean="0">
                <a:solidFill>
                  <a:schemeClr val="tx2"/>
                </a:solidFill>
              </a:rPr>
              <a:t>          </a:t>
            </a:r>
            <a:br>
              <a:rPr lang="ru-RU" sz="2400" dirty="0" smtClean="0">
                <a:solidFill>
                  <a:schemeClr val="tx2"/>
                </a:solidFill>
              </a:rPr>
            </a:br>
            <a:r>
              <a:rPr lang="ru-RU" sz="2400" dirty="0" smtClean="0">
                <a:solidFill>
                  <a:schemeClr val="tx2"/>
                </a:solidFill>
              </a:rPr>
              <a:t>                                                  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 Джон фон Нейман</a:t>
            </a:r>
            <a:endParaRPr lang="ru-RU" dirty="0"/>
          </a:p>
        </p:txBody>
      </p:sp>
      <p:pic>
        <p:nvPicPr>
          <p:cNvPr id="7" name="~PP2931.WAV">
            <a:hlinkClick r:id="" action="ppaction://media"/>
          </p:cNvPr>
          <p:cNvPicPr>
            <a:picLocks noRot="1" noChangeAspect="1"/>
          </p:cNvPicPr>
          <p:nvPr>
            <a:wavAudioFile r:embed="rId1" name="~PP2931.WAV"/>
          </p:nvPr>
        </p:nvPicPr>
        <p:blipFill>
          <a:blip r:embed="rId3"/>
          <a:stretch>
            <a:fillRect/>
          </a:stretch>
        </p:blipFill>
        <p:spPr>
          <a:xfrm>
            <a:off x="8547100" y="62611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5718670"/>
      </p:ext>
    </p:extLst>
  </p:cSld>
  <p:clrMapOvr>
    <a:masterClrMapping/>
  </p:clrMapOvr>
  <p:transition advTm="171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2000" i="1" dirty="0" smtClean="0"/>
              <a:t>Забезпечення доступності, простоти викладу навчальних предметів для легкого засвоєння та повторення учнями навчального </a:t>
            </a:r>
            <a:r>
              <a:rPr lang="uk-UA" sz="2000" i="1" dirty="0" err="1" smtClean="0"/>
              <a:t>матеріалу-</a:t>
            </a:r>
            <a:r>
              <a:rPr lang="uk-UA" sz="2000" i="1" dirty="0" smtClean="0"/>
              <a:t> запорука успіху на ЗНО!</a:t>
            </a:r>
            <a:endParaRPr lang="en-US" sz="2000" dirty="0" smtClean="0">
              <a:solidFill>
                <a:schemeClr val="tx2">
                  <a:lumMod val="50000"/>
                </a:schemeClr>
              </a:solidFill>
              <a:latin typeface="Segoe Script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25" y="1268760"/>
            <a:ext cx="8229600" cy="4943475"/>
          </a:xfrm>
        </p:spPr>
        <p:txBody>
          <a:bodyPr/>
          <a:lstStyle/>
          <a:p>
            <a:pPr algn="just">
              <a:buNone/>
            </a:pPr>
            <a:endParaRPr lang="ru-RU" sz="1400" dirty="0" smtClean="0"/>
          </a:p>
          <a:p>
            <a:pPr algn="just"/>
            <a:endParaRPr lang="ru-RU" sz="1400" dirty="0"/>
          </a:p>
          <a:p>
            <a:pPr algn="just">
              <a:buNone/>
            </a:pPr>
            <a:r>
              <a:rPr lang="uk-UA" sz="2000" i="1" dirty="0" smtClean="0">
                <a:solidFill>
                  <a:schemeClr val="accent5">
                    <a:lumMod val="50000"/>
                  </a:schemeClr>
                </a:solidFill>
              </a:rPr>
              <a:t>      Протягом багатьох років викладання математики вчителем напрацьована власна система методичних  прийомів, які допомагають учням легко </a:t>
            </a:r>
            <a:r>
              <a:rPr lang="uk-UA" sz="2000" i="1" dirty="0" err="1" smtClean="0">
                <a:solidFill>
                  <a:schemeClr val="accent5">
                    <a:lumMod val="50000"/>
                  </a:schemeClr>
                </a:solidFill>
              </a:rPr>
              <a:t>запам</a:t>
            </a:r>
            <a:r>
              <a:rPr lang="en-US" sz="2000" i="1" dirty="0" smtClean="0">
                <a:solidFill>
                  <a:schemeClr val="accent5">
                    <a:lumMod val="50000"/>
                  </a:schemeClr>
                </a:solidFill>
              </a:rPr>
              <a:t>’</a:t>
            </a:r>
            <a:r>
              <a:rPr lang="uk-UA" sz="2000" i="1" dirty="0" err="1" smtClean="0">
                <a:solidFill>
                  <a:schemeClr val="accent5">
                    <a:lumMod val="50000"/>
                  </a:schemeClr>
                </a:solidFill>
              </a:rPr>
              <a:t>ятовувати</a:t>
            </a:r>
            <a:r>
              <a:rPr lang="uk-UA" sz="2000" i="1" dirty="0" smtClean="0">
                <a:solidFill>
                  <a:schemeClr val="accent5">
                    <a:lumMod val="50000"/>
                  </a:schemeClr>
                </a:solidFill>
              </a:rPr>
              <a:t> математичні формули, використовувати  мнемонічні правила при </a:t>
            </a:r>
            <a:r>
              <a:rPr lang="uk-UA" sz="2000" i="1" dirty="0" err="1" smtClean="0">
                <a:solidFill>
                  <a:schemeClr val="accent5">
                    <a:lumMod val="50000"/>
                  </a:schemeClr>
                </a:solidFill>
              </a:rPr>
              <a:t>розв</a:t>
            </a:r>
            <a:r>
              <a:rPr lang="en-US" sz="2000" i="1" dirty="0" smtClean="0">
                <a:solidFill>
                  <a:schemeClr val="accent5">
                    <a:lumMod val="50000"/>
                  </a:schemeClr>
                </a:solidFill>
              </a:rPr>
              <a:t>’</a:t>
            </a:r>
            <a:r>
              <a:rPr lang="uk-UA" sz="2000" i="1" dirty="0" err="1" smtClean="0">
                <a:solidFill>
                  <a:schemeClr val="accent5">
                    <a:lumMod val="50000"/>
                  </a:schemeClr>
                </a:solidFill>
              </a:rPr>
              <a:t>язуванні</a:t>
            </a:r>
            <a:r>
              <a:rPr lang="uk-UA" sz="2000" i="1" dirty="0" smtClean="0">
                <a:solidFill>
                  <a:schemeClr val="accent5">
                    <a:lumMod val="50000"/>
                  </a:schemeClr>
                </a:solidFill>
              </a:rPr>
              <a:t> задач та вправ з алгебри та геометрії. Для прикладу,  правила підрахунку координат образу точки при симетрії  та </a:t>
            </a:r>
            <a:r>
              <a:rPr lang="uk-UA" sz="2000" i="1" dirty="0" err="1" smtClean="0">
                <a:solidFill>
                  <a:schemeClr val="accent5">
                    <a:lumMod val="50000"/>
                  </a:schemeClr>
                </a:solidFill>
              </a:rPr>
              <a:t>проєктуванні</a:t>
            </a:r>
            <a:r>
              <a:rPr lang="uk-UA" sz="2000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uk-UA" sz="2000" i="1" dirty="0" smtClean="0">
                <a:solidFill>
                  <a:schemeClr val="accent5">
                    <a:lumMod val="50000"/>
                  </a:schemeClr>
                </a:solidFill>
              </a:rPr>
              <a:t>на координатні осі та площини розкрито у відкритому інтерактивному заході, </a:t>
            </a:r>
          </a:p>
          <a:p>
            <a:pPr algn="just">
              <a:buNone/>
            </a:pPr>
            <a:r>
              <a:rPr lang="uk-UA" sz="2000" i="1" dirty="0" smtClean="0">
                <a:solidFill>
                  <a:schemeClr val="accent5">
                    <a:lumMod val="50000"/>
                  </a:schemeClr>
                </a:solidFill>
              </a:rPr>
              <a:t>    інші – у відеороликах навчального </a:t>
            </a:r>
            <a:r>
              <a:rPr lang="uk-UA" sz="2000" i="1" dirty="0" smtClean="0">
                <a:solidFill>
                  <a:schemeClr val="accent5">
                    <a:lumMod val="50000"/>
                  </a:schemeClr>
                </a:solidFill>
              </a:rPr>
              <a:t>спрямування.</a:t>
            </a:r>
            <a:endParaRPr lang="ru-RU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endParaRPr lang="ru-RU" sz="1400" dirty="0"/>
          </a:p>
          <a:p>
            <a:pPr algn="just"/>
            <a:endParaRPr lang="ru-RU" sz="1400" dirty="0" smtClean="0"/>
          </a:p>
          <a:p>
            <a:pPr algn="just">
              <a:buNone/>
            </a:pPr>
            <a:endParaRPr lang="ru-RU" sz="1400" dirty="0"/>
          </a:p>
        </p:txBody>
      </p:sp>
      <p:sp>
        <p:nvSpPr>
          <p:cNvPr id="12291" name="Text Box 16"/>
          <p:cNvSpPr txBox="1">
            <a:spLocks noChangeArrowheads="1"/>
          </p:cNvSpPr>
          <p:nvPr/>
        </p:nvSpPr>
        <p:spPr bwMode="gray">
          <a:xfrm>
            <a:off x="4092575" y="24526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ru-RU" sz="1800">
              <a:latin typeface="Verdana" pitchFamily="34" charset="0"/>
            </a:endParaRPr>
          </a:p>
        </p:txBody>
      </p:sp>
      <p:sp>
        <p:nvSpPr>
          <p:cNvPr id="2" name="Горизонтальный свиток 1"/>
          <p:cNvSpPr/>
          <p:nvPr/>
        </p:nvSpPr>
        <p:spPr bwMode="auto">
          <a:xfrm>
            <a:off x="539552" y="1458495"/>
            <a:ext cx="7416824" cy="45719"/>
          </a:xfrm>
          <a:prstGeom prst="horizontalScroll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9" name="~PP76.WAV">
            <a:hlinkClick r:id="" action="ppaction://media"/>
          </p:cNvPr>
          <p:cNvPicPr>
            <a:picLocks noRot="1" noChangeAspect="1"/>
          </p:cNvPicPr>
          <p:nvPr>
            <a:wavAudioFile r:embed="rId1" name="~PP76.WAV"/>
          </p:nvPr>
        </p:nvPicPr>
        <p:blipFill>
          <a:blip r:embed="rId3"/>
          <a:stretch>
            <a:fillRect/>
          </a:stretch>
        </p:blipFill>
        <p:spPr>
          <a:xfrm>
            <a:off x="8547100" y="6261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88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5"/>
</p:tagLst>
</file>

<file path=ppt/theme/theme1.xml><?xml version="1.0" encoding="utf-8"?>
<a:theme xmlns:a="http://schemas.openxmlformats.org/drawingml/2006/main" name="cdb2004112l">
  <a:themeElements>
    <a:clrScheme name="cdb2004112l 3">
      <a:dk1>
        <a:srgbClr val="002A00"/>
      </a:dk1>
      <a:lt1>
        <a:srgbClr val="FFFFFF"/>
      </a:lt1>
      <a:dk2>
        <a:srgbClr val="FFFFE7"/>
      </a:dk2>
      <a:lt2>
        <a:srgbClr val="B2B2B2"/>
      </a:lt2>
      <a:accent1>
        <a:srgbClr val="6D77BF"/>
      </a:accent1>
      <a:accent2>
        <a:srgbClr val="669900"/>
      </a:accent2>
      <a:accent3>
        <a:srgbClr val="FFFFFF"/>
      </a:accent3>
      <a:accent4>
        <a:srgbClr val="002200"/>
      </a:accent4>
      <a:accent5>
        <a:srgbClr val="BABDDC"/>
      </a:accent5>
      <a:accent6>
        <a:srgbClr val="5C8A00"/>
      </a:accent6>
      <a:hlink>
        <a:srgbClr val="A76E23"/>
      </a:hlink>
      <a:folHlink>
        <a:srgbClr val="145232"/>
      </a:folHlink>
    </a:clrScheme>
    <a:fontScheme name="cdb2004112l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db2004112l 1">
        <a:dk1>
          <a:srgbClr val="000066"/>
        </a:dk1>
        <a:lt1>
          <a:srgbClr val="FFFFFF"/>
        </a:lt1>
        <a:dk2>
          <a:srgbClr val="E1E1E7"/>
        </a:dk2>
        <a:lt2>
          <a:srgbClr val="B2B2B2"/>
        </a:lt2>
        <a:accent1>
          <a:srgbClr val="009999"/>
        </a:accent1>
        <a:accent2>
          <a:srgbClr val="FF9933"/>
        </a:accent2>
        <a:accent3>
          <a:srgbClr val="FFFFFF"/>
        </a:accent3>
        <a:accent4>
          <a:srgbClr val="000056"/>
        </a:accent4>
        <a:accent5>
          <a:srgbClr val="AACACA"/>
        </a:accent5>
        <a:accent6>
          <a:srgbClr val="E78A2D"/>
        </a:accent6>
        <a:hlink>
          <a:srgbClr val="6A9EB0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12l 2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C0D070"/>
        </a:accent1>
        <a:accent2>
          <a:srgbClr val="0099CC"/>
        </a:accent2>
        <a:accent3>
          <a:srgbClr val="FFFFFF"/>
        </a:accent3>
        <a:accent4>
          <a:srgbClr val="000000"/>
        </a:accent4>
        <a:accent5>
          <a:srgbClr val="DCE4BB"/>
        </a:accent5>
        <a:accent6>
          <a:srgbClr val="008AB9"/>
        </a:accent6>
        <a:hlink>
          <a:srgbClr val="CA9938"/>
        </a:hlink>
        <a:folHlink>
          <a:srgbClr val="68324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12l 3">
        <a:dk1>
          <a:srgbClr val="002A00"/>
        </a:dk1>
        <a:lt1>
          <a:srgbClr val="FFFFFF"/>
        </a:lt1>
        <a:dk2>
          <a:srgbClr val="FFFFE7"/>
        </a:dk2>
        <a:lt2>
          <a:srgbClr val="B2B2B2"/>
        </a:lt2>
        <a:accent1>
          <a:srgbClr val="6D77BF"/>
        </a:accent1>
        <a:accent2>
          <a:srgbClr val="669900"/>
        </a:accent2>
        <a:accent3>
          <a:srgbClr val="FFFFFF"/>
        </a:accent3>
        <a:accent4>
          <a:srgbClr val="002200"/>
        </a:accent4>
        <a:accent5>
          <a:srgbClr val="BABDDC"/>
        </a:accent5>
        <a:accent6>
          <a:srgbClr val="5C8A00"/>
        </a:accent6>
        <a:hlink>
          <a:srgbClr val="A76E23"/>
        </a:hlink>
        <a:folHlink>
          <a:srgbClr val="14523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1054</TotalTime>
  <Words>657</Words>
  <Application>Microsoft Office PowerPoint</Application>
  <PresentationFormat>Экран (4:3)</PresentationFormat>
  <Paragraphs>141</Paragraphs>
  <Slides>15</Slides>
  <Notes>1</Notes>
  <HiddenSlides>0</HiddenSlides>
  <MMClips>15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cdb2004112l</vt:lpstr>
      <vt:lpstr>Image</vt:lpstr>
      <vt:lpstr>Обласна тематична онлайн-виставка ефективного педагогічного досвіду  «Освіта Харківщини ХХІ століття”   Номінація  “Організація дистанційного/змішаного навчання математики та інформатики»”  Тема презентації: «Організація дистанційного та змішаного  навчання з підготовки  учнів 11 класу до складання ЗНО з математики»  Автор: Корсун Андрій Миколайович, вчитель математики КЗ «СИДОРЕНКІВСЬКА ЗАГАЛЬНООСВІТНЯ ШКОЛА І-ІІІ СТУПЕНІВ ВАЛКІВСЬКОЇ МІСЬКОЇ РАДИ ХАРКІВСЬКОЇ ОБЛАСТІ»</vt:lpstr>
      <vt:lpstr>Слайд 2</vt:lpstr>
      <vt:lpstr>Слайд 3</vt:lpstr>
      <vt:lpstr>Закон України “Про освіту” :</vt:lpstr>
      <vt:lpstr>Мотиваційна думка :</vt:lpstr>
      <vt:lpstr>На початку навчального року учні придбали посібники на друкованій основі “Математика. ЗНО 2021”. За період очного та змішаного навчання опрацьовано 13 варіантів тестових завдань формату ЗНО з детальним покроковим поясненням вчителя.</vt:lpstr>
      <vt:lpstr>Створення власних відеороликів навчального спрямування:  </vt:lpstr>
      <vt:lpstr>    " Якщо люди відмовляються вірити в простоту математики, то це тільки тому, що вони не розуміють всю складність життя.                                                                   </vt:lpstr>
      <vt:lpstr>Забезпечення доступності, простоти викладу навчальних предметів для легкого засвоєння та повторення учнями навчального матеріалу- запорука успіху на ЗНО!</vt:lpstr>
      <vt:lpstr> Під час дистанційного навчання консультації проводяться з використанням Google Meet та Google Classroom</vt:lpstr>
      <vt:lpstr> Під час дистанційного навчання  уроки математики та консультації проводяться з використанням Google Meet та Google Classroom</vt:lpstr>
      <vt:lpstr>Результати моніторингу контрольних тестувань за матеріалами ЗНО з математики  попередніх років</vt:lpstr>
      <vt:lpstr>Висновки щодо результатів моніторингу</vt:lpstr>
      <vt:lpstr>ВИСНОВКИ:</vt:lpstr>
      <vt:lpstr>Слайд 15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 досвіду роботи  вчителя української мови та літератури Зеленогайського НВК Томаківського району  Дніпропетровської області Приходько Надії Григорівни</dc:title>
  <dc:creator>Пользователь</dc:creator>
  <cp:lastModifiedBy>yana</cp:lastModifiedBy>
  <cp:revision>94</cp:revision>
  <dcterms:created xsi:type="dcterms:W3CDTF">2011-12-07T18:29:28Z</dcterms:created>
  <dcterms:modified xsi:type="dcterms:W3CDTF">2021-05-17T07:52:12Z</dcterms:modified>
</cp:coreProperties>
</file>