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25"/>
  </p:notesMasterIdLst>
  <p:sldIdLst>
    <p:sldId id="256" r:id="rId2"/>
    <p:sldId id="260" r:id="rId3"/>
    <p:sldId id="270" r:id="rId4"/>
    <p:sldId id="277" r:id="rId5"/>
    <p:sldId id="278" r:id="rId6"/>
    <p:sldId id="279" r:id="rId7"/>
    <p:sldId id="280" r:id="rId8"/>
    <p:sldId id="281" r:id="rId9"/>
    <p:sldId id="274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7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79" autoAdjust="0"/>
    <p:restoredTop sz="94660"/>
  </p:normalViewPr>
  <p:slideViewPr>
    <p:cSldViewPr snapToGrid="0">
      <p:cViewPr varScale="1">
        <p:scale>
          <a:sx n="65" d="100"/>
          <a:sy n="65" d="100"/>
        </p:scale>
        <p:origin x="-138" y="-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18A53-A330-48FE-8FB1-6EACE7272D6E}" type="datetimeFigureOut">
              <a:rPr lang="uk-UA" smtClean="0"/>
              <a:t>11.01.2021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33F8D-428C-42C4-9197-5D2D9A203A4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9035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33F8D-428C-42C4-9197-5D2D9A203A4E}" type="slidenum">
              <a:rPr lang="uk-UA" smtClean="0"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9363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1872-C943-4CB9-9BD8-854D5E8C8DD0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9BAD-2E7C-45E6-B431-631B448E1E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586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1872-C943-4CB9-9BD8-854D5E8C8DD0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9BAD-2E7C-45E6-B431-631B448E1E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736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1872-C943-4CB9-9BD8-854D5E8C8DD0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9BAD-2E7C-45E6-B431-631B448E1E3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7087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1872-C943-4CB9-9BD8-854D5E8C8DD0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9BAD-2E7C-45E6-B431-631B448E1E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193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1872-C943-4CB9-9BD8-854D5E8C8DD0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9BAD-2E7C-45E6-B431-631B448E1E3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0811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1872-C943-4CB9-9BD8-854D5E8C8DD0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9BAD-2E7C-45E6-B431-631B448E1E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55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1872-C943-4CB9-9BD8-854D5E8C8DD0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9BAD-2E7C-45E6-B431-631B448E1E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463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1872-C943-4CB9-9BD8-854D5E8C8DD0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9BAD-2E7C-45E6-B431-631B448E1E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239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1872-C943-4CB9-9BD8-854D5E8C8DD0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9BAD-2E7C-45E6-B431-631B448E1E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594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1872-C943-4CB9-9BD8-854D5E8C8DD0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9BAD-2E7C-45E6-B431-631B448E1E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984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1872-C943-4CB9-9BD8-854D5E8C8DD0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9BAD-2E7C-45E6-B431-631B448E1E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777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1872-C943-4CB9-9BD8-854D5E8C8DD0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9BAD-2E7C-45E6-B431-631B448E1E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285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1872-C943-4CB9-9BD8-854D5E8C8DD0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9BAD-2E7C-45E6-B431-631B448E1E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537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1872-C943-4CB9-9BD8-854D5E8C8DD0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9BAD-2E7C-45E6-B431-631B448E1E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35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1872-C943-4CB9-9BD8-854D5E8C8DD0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9BAD-2E7C-45E6-B431-631B448E1E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961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1872-C943-4CB9-9BD8-854D5E8C8DD0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9BAD-2E7C-45E6-B431-631B448E1E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329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11872-C943-4CB9-9BD8-854D5E8C8DD0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CB19BAD-2E7C-45E6-B431-631B448E1E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686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488C3D-AD72-41D9-99BA-B344836D4E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82880"/>
            <a:ext cx="12192000" cy="2293033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Алотропія. Алотропні модифікації речовин неметалічних елементів</a:t>
            </a:r>
            <a:r>
              <a:rPr lang="uk-UA" dirty="0"/>
              <a:t>. </a:t>
            </a:r>
            <a:br>
              <a:rPr lang="uk-UA" dirty="0"/>
            </a:b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3251" y="2157271"/>
            <a:ext cx="1132549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Алотропія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(від гр. </a:t>
            </a:r>
            <a:r>
              <a:rPr lang="el-GR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ἄλλος, 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állos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— 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інший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і </a:t>
            </a:r>
            <a:r>
              <a:rPr lang="el-GR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τρόπος, 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trópos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— 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властивість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 - явище існування хімічного елемента у вигляді двох або кількох простих речовин, різних за властивостями і будовою. </a:t>
            </a:r>
          </a:p>
          <a:p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Термін увів Я. Берцеліус у 1841 р.</a:t>
            </a:r>
          </a:p>
          <a:p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Алотропія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— існування одного хімічного елемента у вигляді кількох простих речовин (алотропних модифікацій або алотропних форм). </a:t>
            </a:r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38593" t="57520" r="43511" b="31773"/>
          <a:stretch/>
        </p:blipFill>
        <p:spPr bwMode="auto">
          <a:xfrm>
            <a:off x="7053943" y="3557105"/>
            <a:ext cx="5011783" cy="20215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41380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691" y="156754"/>
            <a:ext cx="11887199" cy="1773646"/>
          </a:xfrm>
        </p:spPr>
        <p:txBody>
          <a:bodyPr/>
          <a:lstStyle/>
          <a:p>
            <a:pPr algn="ctr"/>
            <a:r>
              <a:rPr lang="uk-UA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Алотропні модифікації Сульфуру 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692" y="927463"/>
            <a:ext cx="5656218" cy="5930537"/>
          </a:xfrm>
        </p:spPr>
        <p:txBody>
          <a:bodyPr>
            <a:normAutofit/>
          </a:bodyPr>
          <a:lstStyle/>
          <a:p>
            <a:r>
              <a:rPr lang="uk-UA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Ромбічна сірка: 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світло-жовтий порошок або яскраво-жовті кристали з молекулярними кристалічними ґратками; </a:t>
            </a:r>
          </a:p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крихка; </a:t>
            </a:r>
          </a:p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нерозчинна у воді, розчиняється в органічних розчинниках (етанол, хлороформ, бензен тощо); </a:t>
            </a:r>
          </a:p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густина 2,07 г/см</a:t>
            </a:r>
            <a:r>
              <a:rPr lang="uk-UA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t</a:t>
            </a:r>
            <a:r>
              <a:rPr lang="uk-UA" sz="2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= 112,8°С,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uk-UA" sz="2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кип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= 444,5°С; </a:t>
            </a:r>
          </a:p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стабільна за температури менше 95,4°С.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60535" t="25149" r="20012" b="46714"/>
          <a:stretch/>
        </p:blipFill>
        <p:spPr bwMode="auto">
          <a:xfrm>
            <a:off x="6420528" y="1384664"/>
            <a:ext cx="5610361" cy="53317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13911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31" y="209006"/>
            <a:ext cx="11586755" cy="1721394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Алотропні модифікації Сульфуру</a:t>
            </a:r>
            <a:endParaRPr lang="uk-UA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132" y="966651"/>
            <a:ext cx="6178732" cy="5891349"/>
          </a:xfrm>
        </p:spPr>
        <p:txBody>
          <a:bodyPr>
            <a:normAutofit/>
          </a:bodyPr>
          <a:lstStyle/>
          <a:p>
            <a:r>
              <a:rPr lang="uk-U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Моноклінна сірка: 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темно-жовті голки з молекулярними кристалічними ґратками; </a:t>
            </a:r>
          </a:p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крихка; </a:t>
            </a:r>
          </a:p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нерозчинна у воді, розчиняється в неполярних органічних розчинниках (гексан, хлороформ, бензен тощо); </a:t>
            </a:r>
          </a:p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густина 1,96 г/см</a:t>
            </a:r>
            <a:r>
              <a:rPr lang="uk-UA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t</a:t>
            </a:r>
            <a:r>
              <a:rPr lang="uk-UA" sz="2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= 119,3°С,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uk-UA" sz="2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кип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= 444,5°С; </a:t>
            </a:r>
          </a:p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стабільна за температури вище 95,4°С, за меншої температури перетворюється на ромбічну сірку.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58357" t="26893" r="21568" b="51693"/>
          <a:stretch/>
        </p:blipFill>
        <p:spPr bwMode="auto">
          <a:xfrm>
            <a:off x="6257110" y="1293223"/>
            <a:ext cx="5778136" cy="50814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41739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069" y="195943"/>
            <a:ext cx="11625941" cy="1734457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Алотропні модифікації Сульфуру</a:t>
            </a:r>
            <a:endParaRPr lang="uk-UA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2070" y="966651"/>
            <a:ext cx="5303520" cy="5695406"/>
          </a:xfrm>
        </p:spPr>
        <p:txBody>
          <a:bodyPr/>
          <a:lstStyle/>
          <a:p>
            <a:r>
              <a:rPr lang="uk-UA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Пластична сірка: 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• темно-коричнева або темно-жовта аморфна речовина; </a:t>
            </a:r>
          </a:p>
          <a:p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• еластична, гумоподібна; </a:t>
            </a:r>
          </a:p>
          <a:p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• нерозчинна; </a:t>
            </a:r>
          </a:p>
          <a:p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• густина 1,92 г/см</a:t>
            </a:r>
            <a:r>
              <a:rPr lang="uk-UA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• плавиться в діапазоні температур,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uk-UA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кип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= 445 °С; </a:t>
            </a:r>
          </a:p>
          <a:p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• нестабільна, протягом кількох годин стає крихкою і перетворюється на ромбічну</a:t>
            </a:r>
          </a:p>
          <a:p>
            <a:endParaRPr lang="uk-UA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58979" t="41833" r="21724" b="32271"/>
          <a:stretch/>
        </p:blipFill>
        <p:spPr bwMode="auto">
          <a:xfrm>
            <a:off x="6061166" y="1260838"/>
            <a:ext cx="5904411" cy="54012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48024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754" y="209006"/>
            <a:ext cx="11848012" cy="1721394"/>
          </a:xfrm>
        </p:spPr>
        <p:txBody>
          <a:bodyPr>
            <a:normAutofit/>
          </a:bodyPr>
          <a:lstStyle/>
          <a:p>
            <a:r>
              <a:rPr lang="uk-U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 - Ромбічна сірка, б - Моноклінна сірка, в - Пластична сірка</a:t>
            </a:r>
            <a:endParaRPr lang="uk-UA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30968" t="41244" r="31840" b="28031"/>
          <a:stretch/>
        </p:blipFill>
        <p:spPr bwMode="auto">
          <a:xfrm>
            <a:off x="156754" y="1214846"/>
            <a:ext cx="11848012" cy="55255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46547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567" y="156754"/>
            <a:ext cx="11913324" cy="1773646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Кулестержнева модель молекули S</a:t>
            </a:r>
            <a:r>
              <a:rPr lang="ru-RU" sz="2800" b="1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(а). </a:t>
            </a:r>
            <a:r>
              <a:rPr lang="uk-U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Будова кристалів ромбічної (б) і моноклінної (в) сірки</a:t>
            </a:r>
            <a:endParaRPr lang="uk-UA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33302" t="48441" r="34640" b="33290"/>
          <a:stretch/>
        </p:blipFill>
        <p:spPr bwMode="auto">
          <a:xfrm>
            <a:off x="117567" y="2050869"/>
            <a:ext cx="11913324" cy="42976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88583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006" y="169817"/>
            <a:ext cx="11795760" cy="176058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Утворення пластичної сірки</a:t>
            </a:r>
            <a:r>
              <a:rPr lang="uk-U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та її структура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49020" t="48994" r="41643" b="23326"/>
          <a:stretch/>
        </p:blipFill>
        <p:spPr bwMode="auto">
          <a:xfrm>
            <a:off x="209006" y="613954"/>
            <a:ext cx="2332653" cy="37751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2"/>
          <a:srcRect l="58357" t="48994" r="31995" b="33844"/>
          <a:stretch/>
        </p:blipFill>
        <p:spPr bwMode="auto">
          <a:xfrm>
            <a:off x="2926080" y="613954"/>
            <a:ext cx="3180806" cy="34327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l="40305" t="54531" r="31528" b="27477"/>
          <a:stretch/>
        </p:blipFill>
        <p:spPr bwMode="auto">
          <a:xfrm>
            <a:off x="5107577" y="4046687"/>
            <a:ext cx="7084423" cy="28113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1441" y="2905011"/>
            <a:ext cx="4676502" cy="3887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uk-UA" sz="2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uk-UA" sz="2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uk-UA" sz="2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uk-UA" sz="2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Плавлення сірки супроводжується зміною будови її молекул і, як 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наслідок, - змінами кольору, в’язкості розплаву тощо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523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629" y="156754"/>
            <a:ext cx="11965577" cy="1773646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Алотропні модифікації Фосфору</a:t>
            </a:r>
            <a:endParaRPr lang="uk-UA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629" y="836023"/>
            <a:ext cx="8503920" cy="5930537"/>
          </a:xfrm>
        </p:spPr>
        <p:txBody>
          <a:bodyPr>
            <a:normAutofit lnSpcReduction="10000"/>
          </a:bodyPr>
          <a:lstStyle/>
          <a:p>
            <a:r>
              <a:rPr lang="ru-RU" b="1" i="1" dirty="0"/>
              <a:t>Б</a:t>
            </a:r>
            <a:r>
              <a:rPr lang="ru-RU" sz="1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ілий фосфор Р</a:t>
            </a:r>
            <a:r>
              <a:rPr lang="ru-RU" sz="1900" b="1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endParaRPr lang="uk-UA" sz="1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Безбарвний, воскоподібний, на світлі швидко жовтіє і втрачає прозорість; </a:t>
            </a:r>
            <a:endParaRPr lang="uk-UA" sz="1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м’який, можна розрізати ножем; </a:t>
            </a:r>
            <a:endParaRPr lang="uk-UA" sz="1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має молекулярні кристалічні ґратки з тетраедричними молекулами Р</a:t>
            </a:r>
            <a:r>
              <a:rPr lang="ru-RU" sz="19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у вузлах; . </a:t>
            </a:r>
            <a:endParaRPr lang="uk-UA" sz="1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uk-UA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uk-UA" sz="19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</a:t>
            </a:r>
            <a:r>
              <a:rPr lang="ru-RU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= 44 1°С</a:t>
            </a:r>
            <a:r>
              <a:rPr lang="uk-UA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r>
              <a:rPr lang="ru-RU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нерозчинний у воді, розчиняється в органічних розчинниках; </a:t>
            </a:r>
            <a:endParaRPr lang="uk-UA" sz="1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густина 1,82 г/см</a:t>
            </a:r>
            <a:r>
              <a:rPr lang="ru-RU" sz="19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uk-UA" sz="1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вогненебезпечний, займається навіть від теплоти людського тіла, тому його зберігають під шаром води; </a:t>
            </a:r>
            <a:endParaRPr lang="uk-UA" sz="1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на повітрі повільно окиснюється, майже вся енергія цієї екзотермічної реакції виділяється у вигляді світла, яке видно в темряві; </a:t>
            </a:r>
            <a:endParaRPr lang="uk-UA" sz="1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отруйний, смертельна доза для дорослої людини близько 0,05-0,1 г; </a:t>
            </a:r>
            <a:endParaRPr lang="uk-UA" sz="1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утворюється з червоного фосфору під час тривалого нагрівання за температури 240-250 °С в інертній атмосфері.</a:t>
            </a:r>
            <a:endParaRPr lang="uk-UA" sz="1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3"/>
          <a:srcRect l="59601" t="42075" r="32618" b="30798"/>
          <a:stretch/>
        </p:blipFill>
        <p:spPr bwMode="auto">
          <a:xfrm>
            <a:off x="8778240" y="836023"/>
            <a:ext cx="3317966" cy="59305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89256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31" y="156754"/>
            <a:ext cx="11821885" cy="1773646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Алотропні модифікації Фосфору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691" y="888274"/>
            <a:ext cx="8621486" cy="5969725"/>
          </a:xfrm>
        </p:spPr>
        <p:txBody>
          <a:bodyPr>
            <a:noAutofit/>
          </a:bodyPr>
          <a:lstStyle/>
          <a:p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Червоний фосфор (Р</a:t>
            </a:r>
            <a:r>
              <a:rPr lang="ru-RU" sz="2000" b="1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uk-UA" sz="2000" b="1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∞</a:t>
            </a:r>
            <a:r>
              <a:rPr 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Аморфний червоно-фіолетовий порошок залежно від ступеня подрібнення може бути від пурпурово-червоного до фіолетового кольору, тому червоний фосфор іноді називають фіолетовим; </a:t>
            </a: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крихкий, має атомні кристалічні ґратки; </a:t>
            </a: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температури плавлення не має, за температури 240-250 °С сублімує і перетворюється на випари білого фосфору; </a:t>
            </a: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густина 2,4 г/см</a:t>
            </a:r>
            <a:r>
              <a:rPr lang="ru-RU" sz="2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неотруйний; </a:t>
            </a: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хімічно менш активний за білий, його можна зберігати на повітрі; </a:t>
            </a: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під час зберігання на повітрі поступово окиснюється з утворенням гігроскопічного оксиду, поглинає воду з повітря і відволожується, тому його необхідно зберігати в герметичному посуді; </a:t>
            </a: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утворюється з білого фосфору під час несильного тривалого нагрівання.</a:t>
            </a: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60536" t="34324" r="31373" b="37719"/>
          <a:stretch/>
        </p:blipFill>
        <p:spPr bwMode="auto">
          <a:xfrm>
            <a:off x="8765177" y="744583"/>
            <a:ext cx="3291839" cy="59343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57161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629" y="117566"/>
            <a:ext cx="11834947" cy="1812834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Алотропні модифікації Фосфору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630" y="783771"/>
            <a:ext cx="7929153" cy="6074229"/>
          </a:xfrm>
        </p:spPr>
        <p:txBody>
          <a:bodyPr>
            <a:normAutofit/>
          </a:bodyPr>
          <a:lstStyle/>
          <a:p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Чорний фосфор Р</a:t>
            </a:r>
            <a:r>
              <a:rPr lang="uk-UA" sz="2400" b="1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∞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Чорна речовина з металічним блиском, жирна на дотик (схожа на графіт); 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має атомні кристалічні ґратки, що складаються із шарів атомів Фосфору; 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uk-UA" sz="2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= 1000 °С за тиску 18 атм.; 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не розчиняється в жодному розчиннику і важко вступає в хімічні реакції; 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густина 2,69 г/см</a:t>
            </a:r>
            <a:r>
              <a:rPr lang="ru-RU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виявляє напівпровідникові властивості; 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неотруйний; 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утворюється за високого тиску (20 тис. атм.) із білого й червоного фосфору.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60536" t="37368" r="31528" b="34952"/>
          <a:stretch/>
        </p:blipFill>
        <p:spPr bwMode="auto">
          <a:xfrm>
            <a:off x="8712926" y="679269"/>
            <a:ext cx="3354433" cy="60803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98193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5" y="182880"/>
            <a:ext cx="11743508" cy="1747520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Алотропні модифікації Фосфору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196" y="1384663"/>
            <a:ext cx="6740434" cy="5368834"/>
          </a:xfrm>
        </p:spPr>
        <p:txBody>
          <a:bodyPr>
            <a:normAutofit/>
          </a:bodyPr>
          <a:lstStyle/>
          <a:p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Металічний фосфор 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Сіра речовина з металічним блиском; 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густина 3,56 г/см</a:t>
            </a:r>
            <a:r>
              <a:rPr lang="ru-RU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проводить електричний струм; 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утворюється з чорного під тиском близько 1 млн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атм.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60847" t="66433" r="31372" b="19450"/>
          <a:stretch/>
        </p:blipFill>
        <p:spPr bwMode="auto">
          <a:xfrm>
            <a:off x="6988630" y="1286691"/>
            <a:ext cx="5003074" cy="50814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7471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xmlns="" id="{5A93FDB1-2BE2-4E44-9F64-72585FC2E704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29413" t="23157" r="29816" b="4248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291444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503" y="169817"/>
            <a:ext cx="11887199" cy="1760583"/>
          </a:xfrm>
        </p:spPr>
        <p:txBody>
          <a:bodyPr>
            <a:normAutofit/>
          </a:bodyPr>
          <a:lstStyle/>
          <a:p>
            <a:r>
              <a:rPr lang="uk-U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 - 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Білий фосфор</a:t>
            </a:r>
            <a:r>
              <a:rPr lang="uk-U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б - 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Червоний фосфор</a:t>
            </a:r>
            <a:r>
              <a:rPr lang="uk-U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в - 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Чорний фосфор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33769" t="25466" r="34641" b="49345"/>
          <a:stretch/>
        </p:blipFill>
        <p:spPr bwMode="auto">
          <a:xfrm>
            <a:off x="444137" y="1058090"/>
            <a:ext cx="11443063" cy="55517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985491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943" y="156754"/>
            <a:ext cx="11887200" cy="1773646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Білий фосфор Р</a:t>
            </a:r>
            <a:r>
              <a:rPr lang="ru-RU" sz="3100" b="1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3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 молекулярна речовина. </a:t>
            </a:r>
            <a:r>
              <a:rPr lang="uk-UA" sz="3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3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Червоний фосфор (Р</a:t>
            </a:r>
            <a:r>
              <a:rPr lang="ru-RU" sz="3100" b="1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3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uk-UA" sz="3100" b="1" i="1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∞</a:t>
            </a:r>
            <a:r>
              <a:rPr lang="ru-RU" sz="3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 полімерна сполука складної будови</a:t>
            </a:r>
            <a:r>
              <a:rPr lang="uk-UA" b="1" dirty="0"/>
              <a:t/>
            </a:r>
            <a:br>
              <a:rPr lang="uk-UA" b="1" dirty="0"/>
            </a:br>
            <a:r>
              <a:rPr lang="uk-UA" b="1" dirty="0"/>
              <a:t> </a:t>
            </a:r>
            <a:br>
              <a:rPr lang="uk-UA" b="1" dirty="0"/>
            </a:br>
            <a:endParaRPr lang="uk-UA" b="1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30657" t="22144" r="46000" b="51006"/>
          <a:stretch/>
        </p:blipFill>
        <p:spPr bwMode="auto">
          <a:xfrm>
            <a:off x="953589" y="1162594"/>
            <a:ext cx="9966959" cy="56954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22852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33770" t="40136" r="34484" b="33844"/>
          <a:stretch/>
        </p:blipFill>
        <p:spPr bwMode="auto">
          <a:xfrm>
            <a:off x="235132" y="770708"/>
            <a:ext cx="11612879" cy="5212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933646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xmlns="" id="{E4CD86EA-3EB3-4959-AD83-7A5650767A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9353862"/>
              </p:ext>
            </p:extLst>
          </p:nvPr>
        </p:nvGraphicFramePr>
        <p:xfrm>
          <a:off x="0" y="0"/>
          <a:ext cx="12192001" cy="70104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8123">
                  <a:extLst>
                    <a:ext uri="{9D8B030D-6E8A-4147-A177-3AD203B41FA5}">
                      <a16:colId xmlns:a16="http://schemas.microsoft.com/office/drawing/2014/main" xmlns="" val="3711696485"/>
                    </a:ext>
                  </a:extLst>
                </a:gridCol>
                <a:gridCol w="3817738">
                  <a:extLst>
                    <a:ext uri="{9D8B030D-6E8A-4147-A177-3AD203B41FA5}">
                      <a16:colId xmlns:a16="http://schemas.microsoft.com/office/drawing/2014/main" xmlns="" val="4269638479"/>
                    </a:ext>
                  </a:extLst>
                </a:gridCol>
                <a:gridCol w="1598324">
                  <a:extLst>
                    <a:ext uri="{9D8B030D-6E8A-4147-A177-3AD203B41FA5}">
                      <a16:colId xmlns:a16="http://schemas.microsoft.com/office/drawing/2014/main" xmlns="" val="941424975"/>
                    </a:ext>
                  </a:extLst>
                </a:gridCol>
                <a:gridCol w="1420837">
                  <a:extLst>
                    <a:ext uri="{9D8B030D-6E8A-4147-A177-3AD203B41FA5}">
                      <a16:colId xmlns:a16="http://schemas.microsoft.com/office/drawing/2014/main" xmlns="" val="342138763"/>
                    </a:ext>
                  </a:extLst>
                </a:gridCol>
                <a:gridCol w="3666979">
                  <a:extLst>
                    <a:ext uri="{9D8B030D-6E8A-4147-A177-3AD203B41FA5}">
                      <a16:colId xmlns:a16="http://schemas.microsoft.com/office/drawing/2014/main" xmlns="" val="932764428"/>
                    </a:ext>
                  </a:extLst>
                </a:gridCol>
              </a:tblGrid>
              <a:tr h="7036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7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Тип кристалічних граток</a:t>
                      </a:r>
                      <a:endParaRPr lang="ru-RU" sz="17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7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Характеристика </a:t>
                      </a:r>
                      <a:endParaRPr lang="ru-RU" sz="17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7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Тип зв’язку </a:t>
                      </a:r>
                      <a:endParaRPr lang="ru-RU" sz="17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7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Приклади речовин</a:t>
                      </a:r>
                      <a:endParaRPr lang="ru-RU" sz="17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7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Фізичні властивості</a:t>
                      </a:r>
                      <a:endParaRPr lang="ru-RU" sz="17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2188402"/>
                  </a:ext>
                </a:extLst>
              </a:tr>
              <a:tr h="21349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7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Молекулярна </a:t>
                      </a:r>
                      <a:endParaRPr lang="ru-RU" sz="17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7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 вузлах кристалічних граток знаходяться полярні або неполярні молекули, зв’язані між собою слабкими силами електростатичного притягання </a:t>
                      </a:r>
                      <a:endParaRPr lang="ru-RU" sz="17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7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Ковалентний </a:t>
                      </a:r>
                      <a:endParaRPr lang="ru-RU" sz="17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7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Вода, амоніак, більшість органічних сполук</a:t>
                      </a:r>
                      <a:endParaRPr lang="ru-RU" sz="17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7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Невисокі температури плавлення й кипіння, нетверді, діелектрики, розчинні (з полярним типом зв’язку) і нерозчинні (з неполярним типом зв’язку), гази або рідини за кімнатної температури </a:t>
                      </a:r>
                      <a:endParaRPr lang="ru-RU" sz="17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25019164"/>
                  </a:ext>
                </a:extLst>
              </a:tr>
              <a:tr h="1419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7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Атомна</a:t>
                      </a:r>
                      <a:endParaRPr lang="ru-RU" sz="17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7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 вузлах атомних кристалічних граток розміщені атоми, зв’язані між собою спільними електронними парами</a:t>
                      </a:r>
                      <a:endParaRPr lang="ru-RU" sz="17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7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Ковалентний неполярний</a:t>
                      </a:r>
                      <a:endParaRPr lang="ru-RU" sz="17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7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Алмаз, кремній, силіцій </a:t>
                      </a:r>
                      <a:endParaRPr lang="ru-RU" sz="17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7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Високі температури плавлення й кипіння, тверді, крихкі, діелектрики або напівпровідники, нерозчинні</a:t>
                      </a:r>
                      <a:endParaRPr lang="ru-RU" sz="17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32379735"/>
                  </a:ext>
                </a:extLst>
              </a:tr>
              <a:tr h="1419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7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Йонна </a:t>
                      </a:r>
                      <a:endParaRPr lang="ru-RU" sz="17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7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 вузлах йонних кристалічних граток почергово розташовані позитивно й негативно заряджені йони</a:t>
                      </a:r>
                      <a:endParaRPr lang="ru-RU" sz="17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7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Йонний </a:t>
                      </a:r>
                      <a:endParaRPr lang="ru-RU" sz="17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7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Більшість солей, оксидів, основ</a:t>
                      </a:r>
                      <a:endParaRPr lang="ru-RU" sz="17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7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Високі температури плавлення й кипіння, тверді, крихкі, діелектрики, у водних розчинах і розплавах – провідники, розчинні</a:t>
                      </a:r>
                      <a:endParaRPr lang="ru-RU" sz="17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44256641"/>
                  </a:ext>
                </a:extLst>
              </a:tr>
              <a:tr h="11807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7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Металічна</a:t>
                      </a:r>
                      <a:endParaRPr lang="ru-RU" sz="17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7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 вузлах металічних кристалічних граток поряд із нейтральними атомами розміщаються заряджені йони металів</a:t>
                      </a:r>
                      <a:endParaRPr lang="ru-RU" sz="17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7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Металічний </a:t>
                      </a:r>
                      <a:endParaRPr lang="ru-RU" sz="17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7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Метали, сплави</a:t>
                      </a:r>
                      <a:endParaRPr lang="ru-RU" sz="17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7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Різні температури плавлення й кипіння, переважно високі, тверді, пластичні, провідники, нерозчинні у воді</a:t>
                      </a:r>
                      <a:endParaRPr lang="ru-RU" sz="17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203209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6844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5DB3D666-6196-441D-AB05-1B0919BB7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57" y="5809957"/>
            <a:ext cx="11746523" cy="942535"/>
          </a:xfrm>
        </p:spPr>
        <p:txBody>
          <a:bodyPr>
            <a:normAutofit fontScale="92500" lnSpcReduction="10000"/>
          </a:bodyPr>
          <a:lstStyle/>
          <a:p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Зразки неметалів: а – хлор, б – червоний фосфор, в – бром, </a:t>
            </a:r>
          </a:p>
          <a:p>
            <a:pPr marL="0" indent="0">
              <a:buNone/>
            </a:pP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г – йод, д – кисень рідкий, е – азот рідкий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4E25D24-5C9B-41FA-9B12-19DB7D9A54D8}"/>
              </a:ext>
            </a:extLst>
          </p:cNvPr>
          <p:cNvPicPr/>
          <p:nvPr/>
        </p:nvPicPr>
        <p:blipFill rotWithShape="1">
          <a:blip r:embed="rId2"/>
          <a:srcRect l="33924" t="35154" r="35108" b="29692"/>
          <a:stretch/>
        </p:blipFill>
        <p:spPr bwMode="auto">
          <a:xfrm>
            <a:off x="703385" y="105507"/>
            <a:ext cx="10832123" cy="57044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15901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007" y="143691"/>
            <a:ext cx="11821884" cy="1136469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Поняття про явище алотропії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4" name="Picture 2" descr="Алотропія залежить від: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77" y="1920240"/>
            <a:ext cx="9411193" cy="414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607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697" y="156754"/>
            <a:ext cx="11547566" cy="2153928"/>
          </a:xfrm>
        </p:spPr>
        <p:txBody>
          <a:bodyPr>
            <a:normAutofit fontScale="90000"/>
          </a:bodyPr>
          <a:lstStyle/>
          <a:p>
            <a:r>
              <a:rPr lang="uk-UA" sz="3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Існує дві причини алотропії: </a:t>
            </a:r>
            <a:br>
              <a:rPr lang="uk-UA" sz="3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3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— різний кількісний склад речовин; </a:t>
            </a:r>
            <a:br>
              <a:rPr lang="uk-UA" sz="3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3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— різна будова речовин, утворених з атомів одного хімічного елемента.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35209" t="28477" r="16976" b="24525"/>
          <a:stretch/>
        </p:blipFill>
        <p:spPr bwMode="auto">
          <a:xfrm>
            <a:off x="1776550" y="2063931"/>
            <a:ext cx="7981404" cy="47940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98696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566" y="169818"/>
            <a:ext cx="11730445" cy="914399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Будова неметалів</a:t>
            </a:r>
            <a:r>
              <a:rPr lang="uk-UA" sz="4000" dirty="0"/>
              <a:t/>
            </a:r>
            <a:br>
              <a:rPr lang="uk-UA" sz="4000" dirty="0"/>
            </a:br>
            <a:endParaRPr lang="uk-UA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084217"/>
            <a:ext cx="11392746" cy="5773783"/>
          </a:xfrm>
        </p:spPr>
        <p:txBody>
          <a:bodyPr>
            <a:normAutofit lnSpcReduction="10000"/>
          </a:bodyPr>
          <a:lstStyle/>
          <a:p>
            <a:r>
              <a:rPr lang="uk-UA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Частина неметалів має </a:t>
            </a:r>
            <a:r>
              <a:rPr lang="uk-UA" sz="2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атомну будову</a:t>
            </a:r>
            <a:r>
              <a:rPr lang="uk-UA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uk-UA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 окремих атомів складаються інертні гази — гелій, неон, аргон, криптон, ксенон і радон. </a:t>
            </a:r>
          </a:p>
          <a:p>
            <a:r>
              <a:rPr lang="uk-UA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графіті, алмазі, силіції, борі, червоному фосфорі атоми сполучені один з одним.</a:t>
            </a:r>
          </a:p>
          <a:p>
            <a:pPr marL="0" indent="0">
              <a:buNone/>
            </a:pPr>
            <a:endParaRPr lang="uk-UA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Інші неметали — </a:t>
            </a:r>
            <a:r>
              <a:rPr lang="uk-UA" sz="2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молекулярні речовини</a:t>
            </a:r>
            <a:r>
              <a:rPr lang="uk-UA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uk-UA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Існують неметали, які складаються із двохатомних молекул. (Назвіть ці речовини.) </a:t>
            </a:r>
          </a:p>
          <a:p>
            <a:r>
              <a:rPr lang="uk-UA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Більша кількість атомів міститься в молекулах озону О</a:t>
            </a:r>
            <a:r>
              <a:rPr lang="uk-UA" sz="2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uk-UA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білого фосфору Р</a:t>
            </a:r>
            <a:r>
              <a:rPr lang="uk-UA" sz="2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uk-UA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сірки S</a:t>
            </a:r>
            <a:r>
              <a:rPr lang="uk-UA" sz="2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uk-UA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uk-UA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Атоми в неметалах сполучені ковалентними неполярними зв’язками — простими, іноді подвійними, потрійними.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88869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755" y="156754"/>
            <a:ext cx="11743508" cy="1773646"/>
          </a:xfrm>
        </p:spPr>
        <p:txBody>
          <a:bodyPr/>
          <a:lstStyle/>
          <a:p>
            <a:pPr algn="ctr"/>
            <a:r>
              <a:rPr lang="uk-UA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Алотропні модифікації Оксигену 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755" y="783771"/>
            <a:ext cx="6244045" cy="5943600"/>
          </a:xfrm>
        </p:spPr>
        <p:txBody>
          <a:bodyPr>
            <a:normAutofit/>
          </a:bodyPr>
          <a:lstStyle/>
          <a:p>
            <a:r>
              <a:rPr lang="uk-U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Кисень: 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за звичайних умов газ без кольору, смаку та запаху, рідкий кисень — рухома блідо-блакитна рідина, твердий — сині кристали; </a:t>
            </a:r>
          </a:p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розчинність у воді: за 0°С в 1 л води розчиняється 4,9 мл кисню, за 20°С — 3,1 мл; </a:t>
            </a:r>
          </a:p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густина за нормальних умов 1,43 г/л; </a:t>
            </a:r>
          </a:p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t</a:t>
            </a:r>
            <a:r>
              <a:rPr lang="uk-UA" sz="2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= - 183°С,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uk-UA" sz="2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кип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= - 219°С; </a:t>
            </a:r>
          </a:p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парамагнітний: рідкий та твердий кисень притягуються магнітом.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62092" t="38845" r="22035" b="35010"/>
          <a:stretch/>
        </p:blipFill>
        <p:spPr bwMode="auto">
          <a:xfrm>
            <a:off x="7251519" y="979715"/>
            <a:ext cx="4648744" cy="55603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18884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257" y="130629"/>
            <a:ext cx="11652069" cy="1799771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Алотропні модифікації Оксигену</a:t>
            </a:r>
            <a:endParaRPr lang="uk-UA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257" y="1214847"/>
            <a:ext cx="5812971" cy="5499462"/>
          </a:xfrm>
        </p:spPr>
        <p:txBody>
          <a:bodyPr>
            <a:normAutofit/>
          </a:bodyPr>
          <a:lstStyle/>
          <a:p>
            <a:r>
              <a:rPr lang="uk-U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Озон: 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блакитний газ із різким характерним «металічним» запахом, рідкий озон має темно-синій колір, твердий — чорно-фіолетовий; </a:t>
            </a:r>
          </a:p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розчинність у воді: за 0°С в 1 л води розчиняється 49,4мл озону, за 25°С — 45,4 мл; </a:t>
            </a:r>
          </a:p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густина за нормальних умов 2,14 г/л; </a:t>
            </a:r>
          </a:p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t</a:t>
            </a:r>
            <a:r>
              <a:rPr lang="uk-UA" sz="2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= - 112°С,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uk-UA" sz="2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кип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= - 197°С; </a:t>
            </a:r>
          </a:p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виявляє слабкі парамагнітні властивості.</a:t>
            </a:r>
          </a:p>
          <a:p>
            <a:endParaRPr lang="uk-UA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64426" t="39592" r="19857" b="34263"/>
          <a:stretch/>
        </p:blipFill>
        <p:spPr bwMode="auto">
          <a:xfrm>
            <a:off x="7197635" y="1214847"/>
            <a:ext cx="4715692" cy="54994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36658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0DA496-0D76-42A6-9CD2-14E45F40C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82880"/>
            <a:ext cx="12027876" cy="69644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Порівняльна таблиця складу і властивостей кисню й озону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xmlns="" id="{FC68CEF9-E248-4CD4-84AD-F6DBA06F7494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30231" t="58515" r="30509" b="25225"/>
          <a:stretch/>
        </p:blipFill>
        <p:spPr bwMode="auto">
          <a:xfrm>
            <a:off x="464235" y="3868661"/>
            <a:ext cx="11408897" cy="29893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6BFC07D-E997-4C16-A72F-5529A49F4145}"/>
              </a:ext>
            </a:extLst>
          </p:cNvPr>
          <p:cNvPicPr/>
          <p:nvPr/>
        </p:nvPicPr>
        <p:blipFill rotWithShape="1">
          <a:blip r:embed="rId2"/>
          <a:srcRect l="30414" t="16940" r="30133" b="63080"/>
          <a:stretch/>
        </p:blipFill>
        <p:spPr bwMode="auto">
          <a:xfrm>
            <a:off x="436098" y="879323"/>
            <a:ext cx="11437034" cy="2989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3036171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420</TotalTime>
  <Words>1119</Words>
  <Application>Microsoft Office PowerPoint</Application>
  <PresentationFormat>Произвольный</PresentationFormat>
  <Paragraphs>135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Грань</vt:lpstr>
      <vt:lpstr>Алотропія. Алотропні модифікації речовин неметалічних елементів.   </vt:lpstr>
      <vt:lpstr>Презентация PowerPoint</vt:lpstr>
      <vt:lpstr>Презентация PowerPoint</vt:lpstr>
      <vt:lpstr>1. Поняття про явище алотропії </vt:lpstr>
      <vt:lpstr>Існує дві причини алотропії:  — різний кількісний склад речовин;  — різна будова речовин, утворених з атомів одного хімічного елемента. </vt:lpstr>
      <vt:lpstr>2. Будова неметалів </vt:lpstr>
      <vt:lpstr>- Алотропні модифікації Оксигену  </vt:lpstr>
      <vt:lpstr>- Алотропні модифікації Оксигену</vt:lpstr>
      <vt:lpstr>Порівняльна таблиця складу і властивостей кисню й озону </vt:lpstr>
      <vt:lpstr>- Алотропні модифікації Сульфуру  </vt:lpstr>
      <vt:lpstr>- Алотропні модифікації Сульфуру</vt:lpstr>
      <vt:lpstr>- Алотропні модифікації Сульфуру</vt:lpstr>
      <vt:lpstr>а - Ромбічна сірка, б - Моноклінна сірка, в - Пластична сірка</vt:lpstr>
      <vt:lpstr>Кулестержнева модель молекули S8 (а).  Будова кристалів ромбічної (б) і моноклінної (в) сірки</vt:lpstr>
      <vt:lpstr>Утворення пластичної сірки та її структура</vt:lpstr>
      <vt:lpstr>- Алотропні модифікації Фосфору</vt:lpstr>
      <vt:lpstr>- Алотропні модифікації Фосфору</vt:lpstr>
      <vt:lpstr>- Алотропні модифікації Фосфору</vt:lpstr>
      <vt:lpstr>- Алотропні модифікації Фосфору</vt:lpstr>
      <vt:lpstr>а - Білий фосфор, б - Червоний фосфор, в - Чорний фосфор </vt:lpstr>
      <vt:lpstr>1. Білий фосфор Р4 - молекулярна речовина.  2. Червоний фосфор (Р4)∞ - полімерна сполука складної будови  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Таня</dc:creator>
  <cp:lastModifiedBy>Hunter</cp:lastModifiedBy>
  <cp:revision>42</cp:revision>
  <dcterms:created xsi:type="dcterms:W3CDTF">2019-11-05T15:30:52Z</dcterms:created>
  <dcterms:modified xsi:type="dcterms:W3CDTF">2021-01-11T17:12:49Z</dcterms:modified>
</cp:coreProperties>
</file>