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0"/>
  </p:notesMasterIdLst>
  <p:sldIdLst>
    <p:sldId id="295" r:id="rId2"/>
    <p:sldId id="309" r:id="rId3"/>
    <p:sldId id="327" r:id="rId4"/>
    <p:sldId id="310" r:id="rId5"/>
    <p:sldId id="324" r:id="rId6"/>
    <p:sldId id="293" r:id="rId7"/>
    <p:sldId id="325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8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E7684-6420-4DDD-B457-B3FF25073F2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EBD76-1D52-4FF6-9AEE-D03A09720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32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BD76-1D52-4FF6-9AEE-D03A09720F9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40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2EAE0D-8E1F-4D82-94EB-EF58812E37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F0B5AA-7199-46D1-9F48-5577E3A9A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240" y="365767"/>
            <a:ext cx="5867400" cy="26060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6000" b="1" dirty="0" smtClean="0">
                <a:solidFill>
                  <a:srgbClr val="FF0000"/>
                </a:solidFill>
              </a:rPr>
              <a:t>Регуляція у рослин. Фітогормони. 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AutoShape 4" descr="https://upload.wikimedia.org/wikipedia/commons/thumb/2/2c/Auxin.jpg/320px-Aux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Uer\Downloads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6560" y="562716"/>
            <a:ext cx="5227319" cy="3478543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0280" y="3716655"/>
            <a:ext cx="5591693" cy="26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58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-563880"/>
            <a:ext cx="11902440" cy="399288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sz="49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росту в </a:t>
            </a:r>
            <a:r>
              <a:rPr lang="ru-RU" sz="49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49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Фітогормони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тканинах,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ростуть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верхівках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стебел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6" t="5635" r="3866"/>
          <a:stretch/>
        </p:blipFill>
        <p:spPr bwMode="auto">
          <a:xfrm>
            <a:off x="1630680" y="2971800"/>
            <a:ext cx="7467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15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Фітогормони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524000" y="1900239"/>
            <a:ext cx="994029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omic Sans MS" pitchFamily="66" charset="0"/>
              </a:rPr>
              <a:t>	</a:t>
            </a:r>
            <a:r>
              <a:rPr lang="ru-RU" sz="2000" b="1" dirty="0" err="1" smtClean="0">
                <a:latin typeface="Comic Sans MS" pitchFamily="66" charset="0"/>
              </a:rPr>
              <a:t>Це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низькомолекулярні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речовини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що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синтезуються</a:t>
            </a:r>
            <a:r>
              <a:rPr lang="ru-RU" sz="2000" b="1" dirty="0">
                <a:latin typeface="Comic Sans MS" pitchFamily="66" charset="0"/>
              </a:rPr>
              <a:t> в </a:t>
            </a:r>
            <a:r>
              <a:rPr lang="ru-RU" sz="2000" b="1" dirty="0" err="1">
                <a:latin typeface="Comic Sans MS" pitchFamily="66" charset="0"/>
              </a:rPr>
              <a:t>певних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частинах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рослин</a:t>
            </a:r>
            <a:r>
              <a:rPr lang="ru-RU" sz="2000" b="1" dirty="0">
                <a:latin typeface="Comic Sans MS" pitchFamily="66" charset="0"/>
              </a:rPr>
              <a:t>, а </a:t>
            </a:r>
            <a:r>
              <a:rPr lang="ru-RU" sz="2000" b="1" dirty="0" err="1">
                <a:latin typeface="Comic Sans MS" pitchFamily="66" charset="0"/>
              </a:rPr>
              <a:t>також</a:t>
            </a:r>
            <a:r>
              <a:rPr lang="ru-RU" sz="2000" b="1" dirty="0">
                <a:latin typeface="Comic Sans MS" pitchFamily="66" charset="0"/>
              </a:rPr>
              <a:t> у грибах </a:t>
            </a:r>
            <a:r>
              <a:rPr lang="ru-RU" sz="2000" b="1" dirty="0" err="1">
                <a:latin typeface="Comic Sans MS" pitchFamily="66" charset="0"/>
              </a:rPr>
              <a:t>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бактеріях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мають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високу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біологічну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активність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виконують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регуляторні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функції</a:t>
            </a:r>
            <a:r>
              <a:rPr lang="ru-RU" sz="2000" b="1" dirty="0">
                <a:latin typeface="Comic Sans MS" pitchFamily="66" charset="0"/>
              </a:rPr>
              <a:t> (</a:t>
            </a:r>
            <a:r>
              <a:rPr lang="ru-RU" sz="2000" b="1" dirty="0" err="1">
                <a:latin typeface="Comic Sans MS" pitchFamily="66" charset="0"/>
              </a:rPr>
              <a:t>викликають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старіння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клітин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дозрівання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й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опадання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плодів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проростання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насіння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ріст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рослин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формування</a:t>
            </a:r>
            <a:r>
              <a:rPr lang="ru-RU" sz="2000" b="1" dirty="0">
                <a:latin typeface="Comic Sans MS" pitchFamily="66" charset="0"/>
              </a:rPr>
              <a:t> тканин </a:t>
            </a:r>
            <a:r>
              <a:rPr lang="ru-RU" sz="2000" b="1" dirty="0" err="1">
                <a:latin typeface="Comic Sans MS" pitchFamily="66" charset="0"/>
              </a:rPr>
              <a:t>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органів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цвітіння</a:t>
            </a:r>
            <a:r>
              <a:rPr lang="ru-RU" sz="2000" b="1" dirty="0">
                <a:latin typeface="Comic Sans MS" pitchFamily="66" charset="0"/>
              </a:rPr>
              <a:t>). </a:t>
            </a:r>
            <a:endParaRPr lang="ru-RU" sz="2000" b="1" dirty="0" smtClean="0">
              <a:latin typeface="Comic Sans MS" pitchFamily="66" charset="0"/>
            </a:endParaRPr>
          </a:p>
          <a:p>
            <a:pPr>
              <a:defRPr/>
            </a:pPr>
            <a:r>
              <a:rPr lang="ru-RU" sz="2000" b="1" dirty="0" smtClean="0">
                <a:latin typeface="Comic Sans MS" pitchFamily="66" charset="0"/>
              </a:rPr>
              <a:t>	</a:t>
            </a:r>
            <a:r>
              <a:rPr lang="ru-RU" sz="2000" b="1" dirty="0" err="1" smtClean="0">
                <a:latin typeface="Comic Sans MS" pitchFamily="66" charset="0"/>
              </a:rPr>
              <a:t>Фітогормони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</a:t>
            </a:r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виробляються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спеціальними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органами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клітинами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або</a:t>
            </a:r>
            <a:r>
              <a:rPr lang="ru-RU" sz="2000" b="1" dirty="0">
                <a:latin typeface="Comic Sans MS" pitchFamily="66" charset="0"/>
              </a:rPr>
              <a:t> тканинами </a:t>
            </a:r>
            <a:r>
              <a:rPr lang="ru-RU" sz="2000" b="1" dirty="0" err="1">
                <a:latin typeface="Comic Sans MS" pitchFamily="66" charset="0"/>
              </a:rPr>
              <a:t>й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діють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переважно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тому самому </a:t>
            </a:r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місці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де </a:t>
            </a:r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утворюються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	</a:t>
            </a:r>
            <a:r>
              <a:rPr lang="ru-RU" sz="2000" b="1" dirty="0" err="1" smtClean="0">
                <a:latin typeface="Comic Sans MS" pitchFamily="66" charset="0"/>
              </a:rPr>
              <a:t>По-друге</a:t>
            </a:r>
            <a:r>
              <a:rPr lang="ru-RU" sz="2000" b="1" dirty="0">
                <a:latin typeface="Comic Sans MS" pitchFamily="66" charset="0"/>
              </a:rPr>
              <a:t>, у </a:t>
            </a:r>
            <a:r>
              <a:rPr lang="ru-RU" sz="2000" b="1" dirty="0" err="1">
                <a:latin typeface="Comic Sans MS" pitchFamily="66" charset="0"/>
              </a:rPr>
              <a:t>клітинах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рослин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грибів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відсутні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спеціальні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рецептори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подібні</a:t>
            </a:r>
            <a:r>
              <a:rPr lang="ru-RU" sz="2000" b="1" dirty="0">
                <a:latin typeface="Comic Sans MS" pitchFamily="66" charset="0"/>
              </a:rPr>
              <a:t> до тих, </a:t>
            </a:r>
            <a:r>
              <a:rPr lang="ru-RU" sz="2000" b="1" dirty="0" err="1">
                <a:latin typeface="Comic Sans MS" pitchFamily="66" charset="0"/>
              </a:rPr>
              <a:t>що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є</a:t>
            </a:r>
            <a:r>
              <a:rPr lang="ru-RU" sz="2000" b="1" dirty="0">
                <a:latin typeface="Comic Sans MS" pitchFamily="66" charset="0"/>
              </a:rPr>
              <a:t> у </a:t>
            </a:r>
            <a:r>
              <a:rPr lang="ru-RU" sz="2000" b="1" dirty="0" err="1">
                <a:latin typeface="Comic Sans MS" pitchFamily="66" charset="0"/>
              </a:rPr>
              <a:t>клітинах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тварин</a:t>
            </a:r>
            <a:r>
              <a:rPr lang="ru-RU" sz="2000" b="1" dirty="0">
                <a:latin typeface="Comic Sans MS" pitchFamily="66" charset="0"/>
              </a:rPr>
              <a:t>, а тому </a:t>
            </a:r>
            <a:r>
              <a:rPr lang="ru-RU" sz="2000" b="1" dirty="0" err="1">
                <a:latin typeface="Comic Sans MS" pitchFamily="66" charset="0"/>
              </a:rPr>
              <a:t>дія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фітогормонів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залежить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від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їх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концентрації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проявляється</a:t>
            </a:r>
            <a:r>
              <a:rPr lang="ru-RU" sz="2000" b="1" dirty="0">
                <a:latin typeface="Comic Sans MS" pitchFamily="66" charset="0"/>
              </a:rPr>
              <a:t> на </a:t>
            </a:r>
            <a:r>
              <a:rPr lang="ru-RU" sz="2000" b="1" dirty="0" err="1">
                <a:latin typeface="Comic Sans MS" pitchFamily="66" charset="0"/>
              </a:rPr>
              <a:t>багато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повільніше</a:t>
            </a:r>
            <a:r>
              <a:rPr lang="ru-RU" sz="2000" b="1" dirty="0">
                <a:latin typeface="Comic Sans MS" pitchFamily="66" charset="0"/>
              </a:rPr>
              <a:t>. </a:t>
            </a:r>
            <a:endParaRPr lang="ru-RU" sz="2000" b="1" dirty="0" smtClean="0">
              <a:latin typeface="Comic Sans MS" pitchFamily="66" charset="0"/>
            </a:endParaRPr>
          </a:p>
          <a:p>
            <a:pPr>
              <a:defRPr/>
            </a:pPr>
            <a:r>
              <a:rPr lang="ru-RU" sz="2000" b="1" dirty="0" smtClean="0">
                <a:latin typeface="Comic Sans MS" pitchFamily="66" charset="0"/>
              </a:rPr>
              <a:t>	</a:t>
            </a:r>
            <a:r>
              <a:rPr lang="ru-RU" sz="2000" b="1" dirty="0" err="1" smtClean="0">
                <a:latin typeface="Comic Sans MS" pitchFamily="66" charset="0"/>
              </a:rPr>
              <a:t>По-третє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ці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речовини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мають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широку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неспецифічну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дію</a:t>
            </a:r>
            <a:r>
              <a:rPr lang="ru-RU" sz="2000" b="1" dirty="0">
                <a:latin typeface="Comic Sans MS" pitchFamily="66" charset="0"/>
              </a:rPr>
              <a:t>, </a:t>
            </a:r>
            <a:r>
              <a:rPr lang="ru-RU" sz="2000" b="1" dirty="0" err="1">
                <a:latin typeface="Comic Sans MS" pitchFamily="66" charset="0"/>
              </a:rPr>
              <a:t>обумовлену</a:t>
            </a:r>
            <a:r>
              <a:rPr lang="ru-RU" sz="2000" b="1" dirty="0">
                <a:latin typeface="Comic Sans MS" pitchFamily="66" charset="0"/>
              </a:rPr>
              <a:t> станом </a:t>
            </a:r>
            <a:r>
              <a:rPr lang="ru-RU" sz="2000" b="1" dirty="0" err="1">
                <a:latin typeface="Comic Sans MS" pitchFamily="66" charset="0"/>
              </a:rPr>
              <a:t>організму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й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навколишнього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середовища</a:t>
            </a:r>
            <a:r>
              <a:rPr lang="ru-RU" sz="2000" b="1" dirty="0">
                <a:latin typeface="Comic Sans MS" pitchFamily="66" charset="0"/>
              </a:rPr>
              <a:t>.</a:t>
            </a:r>
          </a:p>
          <a:p>
            <a:pPr>
              <a:defRPr/>
            </a:pPr>
            <a:r>
              <a:rPr lang="ru-RU" sz="2000" b="1" dirty="0" err="1">
                <a:latin typeface="Comic Sans MS" pitchFamily="66" charset="0"/>
              </a:rPr>
              <a:t>Розрізняють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п’ять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груп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фітогормонів</a:t>
            </a:r>
            <a:r>
              <a:rPr lang="ru-RU" sz="2000" b="1" dirty="0">
                <a:latin typeface="Comic Sans MS" pitchFamily="66" charset="0"/>
              </a:rPr>
              <a:t>, які у свою </a:t>
            </a:r>
            <a:r>
              <a:rPr lang="ru-RU" sz="2000" b="1" dirty="0" err="1">
                <a:latin typeface="Comic Sans MS" pitchFamily="66" charset="0"/>
              </a:rPr>
              <a:t>чергу</a:t>
            </a:r>
            <a:r>
              <a:rPr lang="ru-RU" sz="2000" b="1" dirty="0">
                <a:latin typeface="Comic Sans MS" pitchFamily="66" charset="0"/>
              </a:rPr>
              <a:t> за характером </a:t>
            </a:r>
            <a:r>
              <a:rPr lang="ru-RU" sz="2000" b="1" dirty="0" err="1">
                <a:latin typeface="Comic Sans MS" pitchFamily="66" charset="0"/>
              </a:rPr>
              <a:t>дії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можна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поділити</a:t>
            </a:r>
            <a:r>
              <a:rPr lang="ru-RU" sz="2000" b="1" dirty="0">
                <a:latin typeface="Comic Sans MS" pitchFamily="66" charset="0"/>
              </a:rPr>
              <a:t> на </a:t>
            </a:r>
            <a:r>
              <a:rPr lang="ru-RU" sz="2000" b="1" dirty="0" err="1">
                <a:latin typeface="Comic Sans MS" pitchFamily="66" charset="0"/>
              </a:rPr>
              <a:t>стимулятори</a:t>
            </a:r>
            <a:r>
              <a:rPr lang="ru-RU" sz="2000" b="1" dirty="0">
                <a:latin typeface="Comic Sans MS" pitchFamily="66" charset="0"/>
              </a:rPr>
              <a:t> росту </a:t>
            </a:r>
            <a:r>
              <a:rPr lang="ru-RU" sz="2000" b="1" dirty="0" err="1">
                <a:latin typeface="Comic Sans MS" pitchFamily="66" charset="0"/>
              </a:rPr>
              <a:t>рослин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й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інгібітори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i="1" dirty="0">
                <a:latin typeface="Comic Sans MS" pitchFamily="66" charset="0"/>
              </a:rPr>
              <a:t>.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3480" y="1"/>
            <a:ext cx="3200400" cy="145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9560"/>
            <a:ext cx="12192000" cy="35814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фітогормонів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ауксини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гібереліни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цитокініни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й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інгібітори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росту-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абсцизову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кислоту. На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тваринних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гормонів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фітогормони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часто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самій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20" y="3047999"/>
            <a:ext cx="3901440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339" y="3228022"/>
            <a:ext cx="6245861" cy="35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19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2" t="17682" r="3884" b="8985"/>
          <a:stretch/>
        </p:blipFill>
        <p:spPr bwMode="auto">
          <a:xfrm>
            <a:off x="259080" y="1036320"/>
            <a:ext cx="11734800" cy="582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-10668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Фітогормони</a:t>
            </a:r>
            <a:endParaRPr lang="ru-RU" sz="8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8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520" y="-144622"/>
            <a:ext cx="11795760" cy="3695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3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Фітогормони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органічними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невеликою молекулярною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кількостях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одних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багатоклітинних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росту 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Фітогормони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регуляцію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онтогенезу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багатоклітинних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7" t="18001" r="4832" b="34222"/>
          <a:stretch/>
        </p:blipFill>
        <p:spPr bwMode="auto">
          <a:xfrm>
            <a:off x="350520" y="2926080"/>
            <a:ext cx="8503920" cy="37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" y="1024699"/>
            <a:ext cx="7909560" cy="583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6360" y="2392680"/>
            <a:ext cx="333756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3220" y="1024698"/>
            <a:ext cx="7743320" cy="583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" y="1024699"/>
            <a:ext cx="7848600" cy="595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" y="1024698"/>
            <a:ext cx="12085320" cy="583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581" y="1127760"/>
            <a:ext cx="10693815" cy="585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71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91" b="6034"/>
          <a:stretch/>
        </p:blipFill>
        <p:spPr bwMode="auto">
          <a:xfrm>
            <a:off x="1371600" y="181094"/>
            <a:ext cx="9906000" cy="667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3500" y="284202"/>
            <a:ext cx="655320" cy="54864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82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" y="0"/>
            <a:ext cx="10890886" cy="7315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</a:rPr>
              <a:t> </a:t>
            </a:r>
            <a:r>
              <a:rPr lang="ru-RU" sz="8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Поміркуйте</a:t>
            </a:r>
            <a:r>
              <a:rPr lang="ru-RU" sz="7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1" y="944880"/>
            <a:ext cx="10500360" cy="5059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Гібереліни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гормонами,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виділили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паразитичних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грибам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680" y="2903403"/>
            <a:ext cx="6248400" cy="334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50" t="5556" r="29375" b="8445"/>
          <a:stretch/>
        </p:blipFill>
        <p:spPr bwMode="auto">
          <a:xfrm>
            <a:off x="990124" y="3078480"/>
            <a:ext cx="2621754" cy="294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213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2146</TotalTime>
  <Words>90</Words>
  <Application>Microsoft Office PowerPoint</Application>
  <PresentationFormat>Произвольный</PresentationFormat>
  <Paragraphs>13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Регуляція росту в рослин  1.Фітогормони - це хімічні речовини, що виробляються в рослинах і регулюють їхній ріст і розвиток. Утворюються переважно в тканинах, що активно ростуть, на верхівках коренів і стебел.</vt:lpstr>
      <vt:lpstr>Фітогормони</vt:lpstr>
      <vt:lpstr>            До фітогормонів відносять : ауксини, гібереліни й цитокініни, й інгібітори росту-абсцизову кислоту. На відміну від тваринних гормонів, фітогормони менш специфічні й часто діють у тій самій ділянці рослини, де утворюються.</vt:lpstr>
      <vt:lpstr>Фітогормони</vt:lpstr>
      <vt:lpstr>Слайд 6</vt:lpstr>
      <vt:lpstr>Слайд 7</vt:lpstr>
      <vt:lpstr>    Поміркуйте!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Біогеохімічні цикли як необхадна умова існування біосфери</dc:title>
  <dc:creator>Павло Пантелеєнко</dc:creator>
  <cp:lastModifiedBy>Uer</cp:lastModifiedBy>
  <cp:revision>237</cp:revision>
  <dcterms:created xsi:type="dcterms:W3CDTF">2020-01-26T12:45:58Z</dcterms:created>
  <dcterms:modified xsi:type="dcterms:W3CDTF">2020-11-12T12:03:18Z</dcterms:modified>
</cp:coreProperties>
</file>