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60" r:id="rId4"/>
    <p:sldId id="277" r:id="rId5"/>
    <p:sldId id="274" r:id="rId6"/>
    <p:sldId id="275" r:id="rId7"/>
    <p:sldId id="276" r:id="rId8"/>
    <p:sldId id="278" r:id="rId9"/>
    <p:sldId id="266" r:id="rId10"/>
    <p:sldId id="265" r:id="rId11"/>
    <p:sldId id="279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68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59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46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5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5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17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0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91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43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55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43E9-F480-4A92-A3A2-9F9505262DD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2371-AB6E-439E-981B-CDD8B408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2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A%D0%BE%D0%BB%D0%BE%D0%B3%D1%96%D1%87%D0%BD%D1%96_%D1%84%D0%B0%D0%BA%D1%82%D0%BE%D1%80%D0%B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com.ua/uk/chotiri-zakoni-ekologiyi-ta-chotiri-anti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0%D0%B7%D0%BE%D1%82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s://uk.wikipedia.org/wiki/1930" TargetMode="External"/><Relationship Id="rId7" Type="http://schemas.openxmlformats.org/officeDocument/2006/relationships/hyperlink" Target="https://uk.wikipedia.org/wiki/%D0%92%D1%83%D0%B3%D0%BB%D0%B5%D0%BA%D0%B8%D1%81%D0%BB%D0%B8%D0%B9_%D0%B3%D0%B0%D0%B7" TargetMode="External"/><Relationship Id="rId12" Type="http://schemas.openxmlformats.org/officeDocument/2006/relationships/hyperlink" Target="https://uk.wikipedia.org/wiki/%D0%97%D0%B0%D0%BA%D0%BE%D0%BD_%D0%92%D1%96%D0%BB%D1%8C%D1%8F%D0%BC%D1%81%D0%B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2%D0%BE%D0%B4%D0%B0" TargetMode="External"/><Relationship Id="rId11" Type="http://schemas.openxmlformats.org/officeDocument/2006/relationships/hyperlink" Target="https://uk.wikipedia.org/wiki/%D0%9C%D1%96%D0%BA%D1%80%D0%BE%D0%B5%D0%BB%D0%B5%D0%BC%D0%B5%D0%BD%D1%82%D0%B8" TargetMode="External"/><Relationship Id="rId5" Type="http://schemas.openxmlformats.org/officeDocument/2006/relationships/hyperlink" Target="https://uk.wikipedia.org/wiki/%D0%A1%D0%B2%D1%96%D1%82%D0%BB%D0%BE" TargetMode="External"/><Relationship Id="rId10" Type="http://schemas.openxmlformats.org/officeDocument/2006/relationships/hyperlink" Target="https://uk.wikipedia.org/wiki/%D0%9A%D0%B0%D0%BB%D1%96%D0%B9" TargetMode="External"/><Relationship Id="rId4" Type="http://schemas.openxmlformats.org/officeDocument/2006/relationships/hyperlink" Target="https://uk.wikipedia.org/wiki/%D0%95%D0%BA%D0%BE%D0%BB%D0%BE%D0%B3%D1%96%D1%87%D0%BD%D1%96_%D1%84%D0%B0%D0%BA%D1%82%D0%BE%D1%80%D0%B8" TargetMode="External"/><Relationship Id="rId9" Type="http://schemas.openxmlformats.org/officeDocument/2006/relationships/hyperlink" Target="https://uk.wikipedia.org/wiki/%D0%A4%D0%BE%D1%81%D1%84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83" y="776906"/>
            <a:ext cx="68375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000000"/>
                </a:solidFill>
                <a:latin typeface="Open Sans"/>
              </a:rPr>
              <a:t>Основні</a:t>
            </a:r>
            <a:r>
              <a:rPr lang="ru-RU" sz="4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Open Sans"/>
              </a:rPr>
              <a:t>екологічні</a:t>
            </a:r>
            <a:r>
              <a:rPr lang="ru-RU" sz="4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Open Sans"/>
              </a:rPr>
              <a:t>закони</a:t>
            </a:r>
            <a:endParaRPr lang="ru-RU" sz="4000" b="1" dirty="0" smtClean="0">
              <a:solidFill>
                <a:srgbClr val="000000"/>
              </a:solidFill>
              <a:latin typeface="Open Sans"/>
            </a:endParaRPr>
          </a:p>
          <a:p>
            <a:r>
              <a:rPr lang="uk-UA" sz="2400" b="1" i="0" dirty="0" smtClean="0">
                <a:solidFill>
                  <a:srgbClr val="000000"/>
                </a:solidFill>
                <a:effectLst/>
                <a:latin typeface="Open Sans"/>
              </a:rPr>
              <a:t>                                          (11 клас)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2387"/>
            <a:ext cx="12192000" cy="5654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7582" y="160338"/>
            <a:ext cx="751148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solidFill>
                  <a:srgbClr val="000000"/>
                </a:solidFill>
                <a:latin typeface="Open Sans"/>
              </a:rPr>
              <a:t>Основні</a:t>
            </a:r>
            <a:r>
              <a:rPr lang="ru-RU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Open Sans"/>
              </a:rPr>
              <a:t>екологічні</a:t>
            </a:r>
            <a:r>
              <a:rPr lang="ru-RU" sz="4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4400" b="1" dirty="0" err="1" smtClean="0">
                <a:solidFill>
                  <a:srgbClr val="000000"/>
                </a:solidFill>
                <a:latin typeface="Open Sans"/>
              </a:rPr>
              <a:t>закони</a:t>
            </a:r>
            <a:endParaRPr lang="ru-RU" sz="4400" b="1" dirty="0" smtClean="0">
              <a:solidFill>
                <a:srgbClr val="000000"/>
              </a:solidFill>
              <a:latin typeface="Open Sans"/>
            </a:endParaRPr>
          </a:p>
          <a:p>
            <a:r>
              <a:rPr lang="uk-UA" sz="2400" b="1" i="0" dirty="0" smtClean="0">
                <a:solidFill>
                  <a:srgbClr val="000000"/>
                </a:solidFill>
                <a:effectLst/>
                <a:latin typeface="Open Sans"/>
              </a:rPr>
              <a:t>                                                                        (11клас)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7485" y="52267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1439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97" y="2952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24205" y="1201634"/>
            <a:ext cx="689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Зако́н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суку́пної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ді́ї</a:t>
            </a:r>
            <a:r>
              <a:rPr lang="ru-R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фа́кторів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endParaRPr lang="ru-RU" dirty="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A319D574-DC79-4EA4-A603-610B0CBB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205" y="0"/>
            <a:ext cx="4799602" cy="35877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6367" y="998918"/>
            <a:ext cx="603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закон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фізіологічних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взаємодій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закон,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полягає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тому,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величина урожаю (</a:t>
            </a:r>
            <a:r>
              <a:rPr lang="el-GR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φ)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залежить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будь-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одного (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хоча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б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навіть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лімітуючого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фактора, але і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всієї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сукупності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діючих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факторів</a:t>
            </a:r>
            <a:r>
              <a:rPr lang="ru-RU" sz="28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одночасно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endParaRPr lang="ru-RU" dirty="0"/>
          </a:p>
        </p:txBody>
      </p:sp>
      <p:pic>
        <p:nvPicPr>
          <p:cNvPr id="5122" name="Picture 2" descr="Картинки по запросу закон сукупної дії екологічних факто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309" y="3170517"/>
            <a:ext cx="5478961" cy="35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955" y="402925"/>
            <a:ext cx="5105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Зако́н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суку́пної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ді́ї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фа́кторів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75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7027" y="2315869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Lato"/>
              </a:rPr>
              <a:t>ПРАВИЛО ЕКОЛОГІЧНОЇ ІНДИВІДУАЛЬНОСТІ –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кожен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вид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організмів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пристосований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певних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умов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існування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певним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чином: не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існує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двох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близьких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видів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подібних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своїми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адаптаціями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до умов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довкілля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. Напр.,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кріт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(ряд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комахоїдні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) і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сліпак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(ряд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гризуни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адаптовані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проживання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грунті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Однак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кріт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риє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ходи за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передніх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кінцівок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сліпак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різців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викидаючи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Lato"/>
              </a:rPr>
              <a:t>назовні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 грунт головою.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Изображение выглядит как трава, животное, млекопитающее, проду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74F306C-C706-4566-9646-BDDFE0B4D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8" r="4" b="4"/>
          <a:stretch/>
        </p:blipFill>
        <p:spPr>
          <a:xfrm>
            <a:off x="6972239" y="-1"/>
            <a:ext cx="5219762" cy="351581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Рисунок 6" descr="Изображение выглядит как трава, внешний, зелены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4EB5AEB-E0E8-4920-BD6D-DEA36CFF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4" r="2" b="3986"/>
          <a:stretch/>
        </p:blipFill>
        <p:spPr>
          <a:xfrm>
            <a:off x="6972238" y="3515811"/>
            <a:ext cx="5219761" cy="332476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7028" y="438315"/>
            <a:ext cx="533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Lato"/>
              </a:rPr>
              <a:t>ПРАВИЛО ЕКОЛОГІЧНОЇ ІНДИВІДУАЛЬНОСТІ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185602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513" y="191457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Умови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існування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живих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істот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в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біосфері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постійно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змінюються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, і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вплив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будь-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якого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екологічного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чинника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може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бути як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позитивним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, так і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негативним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в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певному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діапазоні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lvl="0"/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   У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природі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діє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закон оптимуму,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згідно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з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яким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будь-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який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екологічний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фактор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має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межі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позитивного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впливу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на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живі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dirty="0" err="1">
                <a:latin typeface="Lato"/>
                <a:ea typeface="Lato"/>
                <a:cs typeface="Lato"/>
                <a:sym typeface="Lato"/>
              </a:rPr>
              <a:t>організми</a:t>
            </a:r>
            <a:r>
              <a:rPr lang="ru-RU" sz="2400" dirty="0"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pic>
        <p:nvPicPr>
          <p:cNvPr id="3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70964" y="0"/>
            <a:ext cx="5521035" cy="6483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56444" y="570703"/>
            <a:ext cx="2822138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оптимуму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5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4584" y="0"/>
            <a:ext cx="5145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latin typeface="Georgia"/>
                <a:ea typeface="Georgia"/>
                <a:cs typeface="Georgia"/>
                <a:sym typeface="Georgia"/>
              </a:rPr>
              <a:t>Закон </a:t>
            </a:r>
            <a:r>
              <a:rPr lang="ru-RU" sz="3200" b="1" dirty="0" err="1">
                <a:latin typeface="Georgia"/>
                <a:ea typeface="Georgia"/>
                <a:cs typeface="Georgia"/>
                <a:sym typeface="Georgia"/>
              </a:rPr>
              <a:t>мінімуму</a:t>
            </a:r>
            <a:r>
              <a:rPr lang="ru-RU" sz="32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3200" b="1" dirty="0" err="1">
                <a:latin typeface="Georgia"/>
                <a:ea typeface="Georgia"/>
                <a:cs typeface="Georgia"/>
                <a:sym typeface="Georgia"/>
              </a:rPr>
              <a:t>Лібіха</a:t>
            </a:r>
            <a:endParaRPr lang="ru-RU" sz="32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9537" y="74395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/>
              <a:t>У 1840 р.,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задовго</a:t>
            </a:r>
            <a:r>
              <a:rPr lang="ru-RU" sz="2400" dirty="0"/>
              <a:t> до </a:t>
            </a:r>
            <a:r>
              <a:rPr lang="ru-RU" sz="2400" dirty="0" err="1"/>
              <a:t>появи</a:t>
            </a:r>
            <a:r>
              <a:rPr lang="ru-RU" sz="2400" dirty="0"/>
              <a:t> самого </a:t>
            </a:r>
            <a:r>
              <a:rPr lang="ru-RU" sz="2400" dirty="0" err="1"/>
              <a:t>терміна</a:t>
            </a:r>
            <a:r>
              <a:rPr lang="ru-RU" sz="2400" dirty="0"/>
              <a:t> "</a:t>
            </a:r>
            <a:r>
              <a:rPr lang="ru-RU" sz="2400" dirty="0" err="1"/>
              <a:t>екологія</a:t>
            </a:r>
            <a:r>
              <a:rPr lang="ru-RU" sz="2400" dirty="0"/>
              <a:t>",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мінерального</a:t>
            </a:r>
            <a:r>
              <a:rPr lang="ru-RU" sz="2400" dirty="0"/>
              <a:t> </a:t>
            </a:r>
            <a:r>
              <a:rPr lang="ru-RU" sz="2400" dirty="0" err="1"/>
              <a:t>живлення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</a:t>
            </a:r>
          </a:p>
          <a:p>
            <a:pPr lvl="0"/>
            <a:r>
              <a:rPr lang="ru-RU" sz="2400" dirty="0"/>
              <a:t>Ю. </a:t>
            </a:r>
            <a:r>
              <a:rPr lang="ru-RU" sz="2400" dirty="0" err="1"/>
              <a:t>Лібіх</a:t>
            </a:r>
            <a:r>
              <a:rPr lang="ru-RU" sz="2400" dirty="0"/>
              <a:t> </a:t>
            </a:r>
            <a:r>
              <a:rPr lang="ru-RU" sz="2400" dirty="0" err="1"/>
              <a:t>досліджував</a:t>
            </a:r>
            <a:r>
              <a:rPr lang="ru-RU" sz="2400" dirty="0"/>
              <a:t>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росту </a:t>
            </a:r>
            <a:r>
              <a:rPr lang="ru-RU" sz="2400" dirty="0" err="1"/>
              <a:t>від</a:t>
            </a:r>
            <a:r>
              <a:rPr lang="ru-RU" sz="2400" dirty="0"/>
              <a:t> тих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Ю. </a:t>
            </a:r>
            <a:r>
              <a:rPr lang="ru-RU" sz="2400" dirty="0" err="1"/>
              <a:t>Лібіх</a:t>
            </a:r>
            <a:r>
              <a:rPr lang="ru-RU" sz="2400" dirty="0"/>
              <a:t> </a:t>
            </a:r>
            <a:r>
              <a:rPr lang="ru-RU" sz="2400" dirty="0" err="1"/>
              <a:t>вивів</a:t>
            </a:r>
            <a:r>
              <a:rPr lang="ru-RU" sz="2400" dirty="0"/>
              <a:t> так званий закон </a:t>
            </a:r>
            <a:r>
              <a:rPr lang="ru-RU" sz="2400" dirty="0" err="1"/>
              <a:t>мінімуму</a:t>
            </a:r>
            <a:r>
              <a:rPr lang="ru-RU" sz="2400" dirty="0"/>
              <a:t>: </a:t>
            </a:r>
            <a:r>
              <a:rPr lang="ru-RU" sz="2400" dirty="0" err="1"/>
              <a:t>ріст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не </a:t>
            </a:r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,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, у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затримки</a:t>
            </a:r>
            <a:r>
              <a:rPr lang="ru-RU" sz="2400" dirty="0"/>
              <a:t> росту, так як </a:t>
            </a:r>
            <a:r>
              <a:rPr lang="ru-RU" sz="2400" dirty="0" err="1"/>
              <a:t>компенсація</a:t>
            </a:r>
            <a:r>
              <a:rPr lang="ru-RU" sz="2400" dirty="0"/>
              <a:t> </a:t>
            </a:r>
            <a:r>
              <a:rPr lang="ru-RU" sz="2400" dirty="0" err="1"/>
              <a:t>нестачі</a:t>
            </a:r>
            <a:r>
              <a:rPr lang="ru-RU" sz="2400" dirty="0"/>
              <a:t> одного </a:t>
            </a:r>
            <a:r>
              <a:rPr lang="ru-RU" sz="2400" dirty="0" err="1"/>
              <a:t>елемента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не проходить</a:t>
            </a:r>
          </a:p>
        </p:txBody>
      </p:sp>
      <p:pic>
        <p:nvPicPr>
          <p:cNvPr id="1026" name="Picture 2" descr="Картинки по запросу портрет Лібі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9384" cy="45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0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закон мінімуму Лібі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закон мінімуму Лібіха"/>
          <p:cNvSpPr>
            <a:spLocks noChangeAspect="1" noChangeArrowheads="1"/>
          </p:cNvSpPr>
          <p:nvPr/>
        </p:nvSpPr>
        <p:spPr bwMode="auto">
          <a:xfrm>
            <a:off x="2552412" y="9639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закон мінімуму Лібіх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487" y="589683"/>
            <a:ext cx="4942077" cy="53539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314" y="9639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Е</a:t>
            </a:r>
            <a:r>
              <a:rPr lang="ru-RU" sz="28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кологічно-економічний</a:t>
            </a:r>
            <a:r>
              <a:rPr lang="ru-RU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закон,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згідно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яким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відносна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дія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окремого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Екологічні фактори"/>
              </a:rPr>
              <a:t>екологічного</a:t>
            </a:r>
            <a:r>
              <a:rPr lang="ru-RU" sz="2800" dirty="0">
                <a:solidFill>
                  <a:srgbClr val="0B0080"/>
                </a:solidFill>
                <a:latin typeface="Arial" panose="020B0604020202020204" pitchFamily="34" charset="0"/>
                <a:hlinkClick r:id="rId3" tooltip="Екологічні фактори"/>
              </a:rPr>
              <a:t> фактора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буде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тим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сильнішою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чим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більше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цей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фактор, у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порівнянні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іншими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екологічними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факторами, буде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наближатися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до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свого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кількісного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мінімуму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. За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цим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законом,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від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речовини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концентрація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якої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є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мінімальною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залежить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ріст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рослин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величина і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сталість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їх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урожаю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894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331" y="501134"/>
            <a:ext cx="379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3200" b="1" dirty="0"/>
              <a:t>Закон толерантності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214" y="1085909"/>
            <a:ext cx="56803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sz="2400" dirty="0"/>
              <a:t>Правило </a:t>
            </a:r>
            <a:r>
              <a:rPr lang="ru-RU" sz="2400" dirty="0" err="1"/>
              <a:t>Шелфорда</a:t>
            </a:r>
            <a:r>
              <a:rPr lang="ru-RU" sz="2400" dirty="0"/>
              <a:t> — закон </a:t>
            </a:r>
            <a:r>
              <a:rPr lang="ru-RU" sz="2400" dirty="0" err="1"/>
              <a:t>толерантності</a:t>
            </a:r>
            <a:r>
              <a:rPr lang="ru-RU" sz="2400" dirty="0"/>
              <a:t>, один з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принципів</a:t>
            </a:r>
            <a:r>
              <a:rPr lang="ru-RU" sz="2400" dirty="0"/>
              <a:t> </a:t>
            </a:r>
            <a:r>
              <a:rPr lang="ru-RU" sz="2400" dirty="0" err="1"/>
              <a:t>екології</a:t>
            </a:r>
            <a:r>
              <a:rPr lang="ru-RU" sz="2400" dirty="0"/>
              <a:t>,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присутність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процвітання</a:t>
            </a:r>
            <a:r>
              <a:rPr lang="ru-RU" sz="2400" dirty="0"/>
              <a:t> </a:t>
            </a:r>
            <a:r>
              <a:rPr lang="ru-RU" sz="2400" dirty="0" err="1"/>
              <a:t>популяції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у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місцезнаходженні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комплексу </a:t>
            </a:r>
            <a:r>
              <a:rPr lang="ru-RU" sz="2400" dirty="0" err="1"/>
              <a:t>екологічних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до кожного з </a:t>
            </a:r>
            <a:r>
              <a:rPr lang="ru-RU" sz="2400" dirty="0" err="1"/>
              <a:t>яких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діапазон</a:t>
            </a:r>
            <a:r>
              <a:rPr lang="ru-RU" sz="2400" dirty="0"/>
              <a:t> </a:t>
            </a:r>
            <a:r>
              <a:rPr lang="ru-RU" sz="2400" dirty="0" err="1"/>
              <a:t>толерантності</a:t>
            </a:r>
            <a:r>
              <a:rPr lang="ru-RU" sz="2400" dirty="0"/>
              <a:t> (</a:t>
            </a:r>
            <a:r>
              <a:rPr lang="ru-RU" sz="2400" dirty="0" err="1"/>
              <a:t>витривалості</a:t>
            </a:r>
            <a:r>
              <a:rPr lang="ru-RU" sz="2400" dirty="0"/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4263087"/>
            <a:ext cx="6221410" cy="2355771"/>
          </a:xfrm>
          <a:prstGeom prst="rect">
            <a:avLst/>
          </a:prstGeom>
        </p:spPr>
      </p:pic>
      <p:pic>
        <p:nvPicPr>
          <p:cNvPr id="4098" name="Picture 2" descr="Картинки по запросу закон толерантности шелфор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6057900" cy="42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якую за увагу при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8537" y="459571"/>
            <a:ext cx="4842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Основні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екологічні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закони</a:t>
            </a:r>
            <a:endParaRPr lang="ru-RU" sz="28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12425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Завданням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екології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є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пошук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законів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функціонування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розвитку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цієї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галузі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об'єктивної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реальності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Історично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першим для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екології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є закон,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встановлює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залежність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живих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систем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від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факторів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котрі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обмежують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їхній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розвиток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(так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званих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лімітуючих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факторів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).</a:t>
            </a:r>
            <a:endParaRPr lang="ru-RU" sz="2800" b="1" dirty="0"/>
          </a:p>
        </p:txBody>
      </p:sp>
      <p:pic>
        <p:nvPicPr>
          <p:cNvPr id="1026" name="Picture 2" descr="Картинки по запросу екологічні зако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9911" y="1166013"/>
            <a:ext cx="5892089" cy="51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35" y="21894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/>
              <a:t>Закони екології  </a:t>
            </a:r>
            <a:r>
              <a:rPr lang="uk-UA" sz="2800" b="1" dirty="0" err="1" smtClean="0"/>
              <a:t>Коммонера</a:t>
            </a:r>
            <a:r>
              <a:rPr lang="uk-UA" sz="2800" b="1" dirty="0" smtClean="0"/>
              <a:t> є основою раціональної поведінки людей щодо природи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435" y="25885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" dirty="0" smtClean="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lang="ru-RU" dirty="0"/>
          </a:p>
        </p:txBody>
      </p:sp>
      <p:pic>
        <p:nvPicPr>
          <p:cNvPr id="4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8550" y="427949"/>
            <a:ext cx="3973449" cy="55987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9382" y="2288647"/>
            <a:ext cx="7230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Відомий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американський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еколог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Баррі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Коммонер у 1974 р.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сформулював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свій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максимально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скорочений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спрощений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варіант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законів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екології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. Б. Коммонер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висловив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песимістичну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думку: "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Якщо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ми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хочемо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вижити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ми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маємо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зрозуміти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причину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катастрофи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наближається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".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Закони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екології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він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сформулював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вигляді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чотирьох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Open Sans"/>
              </a:rPr>
              <a:t>афоризмів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70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69" y="1161143"/>
            <a:ext cx="6525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Усе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пов'язано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з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усім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твердження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повторює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відоме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діалектичне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положення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про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загальний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зв'язок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речей і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явищ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3" name="Picture 4" descr="Картинки по запросу Закони екології Коммо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062" y="0"/>
            <a:ext cx="5797165" cy="55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932" y="2121041"/>
            <a:ext cx="640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Open Sans"/>
              </a:rPr>
              <a:t> 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Усе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має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кудись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подітися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неформальне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перефразування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фундаментального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фізичного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закону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збереження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матерії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818" y="32456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Open Sans"/>
              </a:rPr>
              <a:t>Природа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знає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краще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положення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розпадається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дві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відносно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незалежні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тези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: перша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пов'язується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гаслом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"назад до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природи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"; друга -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із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закликом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до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обережності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спілкуванні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з нею.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331" y="48732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42424"/>
                </a:solidFill>
                <a:latin typeface="Open Sans"/>
              </a:rPr>
              <a:t> 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Ніщо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не </a:t>
            </a:r>
            <a:r>
              <a:rPr lang="ru-RU" b="1" dirty="0" err="1">
                <a:solidFill>
                  <a:srgbClr val="242424"/>
                </a:solidFill>
                <a:latin typeface="Open Sans"/>
              </a:rPr>
              <a:t>дається</a:t>
            </a:r>
            <a:r>
              <a:rPr lang="ru-RU" b="1" dirty="0">
                <a:solidFill>
                  <a:srgbClr val="242424"/>
                </a:solidFill>
                <a:latin typeface="Open Sans"/>
              </a:rPr>
              <a:t> задарма 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цей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екологічний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закон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нібито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"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об'єднує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" три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попередні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6275" y="286566"/>
            <a:ext cx="4337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Open Sans"/>
              </a:rPr>
              <a:t>Закони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Open Sans"/>
              </a:rPr>
              <a:t>екології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 Коммонера</a:t>
            </a:r>
            <a:endParaRPr lang="ru-RU" sz="24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6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318" y="605637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3E3E3E"/>
                </a:solidFill>
                <a:latin typeface="Ubuntu"/>
              </a:rPr>
              <a:t> «</a:t>
            </a:r>
            <a:r>
              <a:rPr lang="ru-RU" sz="2800" b="1" i="1" dirty="0">
                <a:solidFill>
                  <a:srgbClr val="000000"/>
                </a:solidFill>
                <a:latin typeface="Ubuntu"/>
              </a:rPr>
              <a:t>усе </a:t>
            </a:r>
            <a:r>
              <a:rPr lang="ru-RU" sz="2800" b="1" i="1" dirty="0" err="1">
                <a:solidFill>
                  <a:srgbClr val="000000"/>
                </a:solidFill>
                <a:latin typeface="Ubuntu"/>
              </a:rPr>
              <a:t>пов’язане</a:t>
            </a:r>
            <a:r>
              <a:rPr lang="ru-RU" sz="2800" b="1" i="1" dirty="0">
                <a:solidFill>
                  <a:srgbClr val="000000"/>
                </a:solidFill>
                <a:latin typeface="Ubuntu"/>
              </a:rPr>
              <a:t> з </a:t>
            </a:r>
            <a:r>
              <a:rPr lang="ru-RU" sz="2800" b="1" i="1" dirty="0" err="1">
                <a:solidFill>
                  <a:srgbClr val="000000"/>
                </a:solidFill>
                <a:latin typeface="Ubuntu"/>
              </a:rPr>
              <a:t>усім</a:t>
            </a:r>
            <a:r>
              <a:rPr lang="ru-RU" sz="2800" dirty="0">
                <a:solidFill>
                  <a:srgbClr val="3E3E3E"/>
                </a:solidFill>
                <a:latin typeface="Ubuntu"/>
              </a:rPr>
              <a:t>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828" y="1455395"/>
            <a:ext cx="46881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E3E3E"/>
                </a:solidFill>
                <a:latin typeface="Ubuntu"/>
              </a:rPr>
              <a:t>«Система, —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пише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Коммонер, —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стабілізується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за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рахунок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динамічних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взаємоврівноважених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властивостей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;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ці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самі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властивості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за сильного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тиску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можуть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призвести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до драматичного краху».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Більше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того, «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екологічна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система —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це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підсилювач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, тому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навіть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незначне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хвилювання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в одному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місці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може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мати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значні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віддалені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в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часі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наслідки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в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іншому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 </a:t>
            </a:r>
            <a:r>
              <a:rPr lang="ru-RU" sz="2400" dirty="0" err="1">
                <a:solidFill>
                  <a:srgbClr val="3E3E3E"/>
                </a:solidFill>
                <a:latin typeface="Ubuntu"/>
              </a:rPr>
              <a:t>місці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» </a:t>
            </a:r>
            <a:r>
              <a:rPr lang="ru-RU" sz="2400" baseline="30000" dirty="0">
                <a:solidFill>
                  <a:srgbClr val="777777"/>
                </a:solidFill>
                <a:latin typeface="inherit"/>
                <a:hlinkClick r:id="rId2" tooltip="Commoner, The Closing Circle, pp. 29-42; Edberg and Yablokov, Tomorrow Will Be Too Late, p. 89; Haila and Levins, Humanity and Nature, pp. 5-6. Хоча Коммонер формулює четвертий закон як «Безкоштовного обіду не буває», російський учений Яблоков переформулював його більш загально: «Ніщо не виникає з нічого»."/>
              </a:rPr>
              <a:t>1</a:t>
            </a:r>
            <a:r>
              <a:rPr lang="ru-RU" sz="2400" dirty="0">
                <a:solidFill>
                  <a:srgbClr val="3E3E3E"/>
                </a:solidFill>
                <a:latin typeface="Ubuntu"/>
              </a:rPr>
              <a:t>.</a:t>
            </a:r>
            <a:endParaRPr lang="ru-RU" sz="24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766" y="0"/>
            <a:ext cx="7103430" cy="47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23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1131171"/>
            <a:ext cx="68217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назвати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законом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збереження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маси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речовини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найважливіших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вимог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раціонального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природокористування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відміну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суспільного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побуту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жива природа в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цілому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майже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безвідходна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- у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ній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немає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сміття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Вуглекислий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газ,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виділяють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тварини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відходи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дихання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є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поживною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речовиною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зелених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рослин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Рослини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викидають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"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кисень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котрий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використовується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тваринами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Органічні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рештки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тварин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слугують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їжею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редуцентів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вже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відходи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неорганічні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речовини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- азот, фосфор,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вуглекислий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газ)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стають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їжею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водоростей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Тобто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природі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життєдіяльності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одних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організмів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є "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сировиною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" для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свідчить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високий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замкнутості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кругообігу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речовин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біосфері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042796" y="355991"/>
            <a:ext cx="4010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Open Sans"/>
              </a:rPr>
              <a:t>"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Все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мусить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кудись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подітися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"</a:t>
            </a:r>
            <a:endParaRPr lang="ru-RU" sz="2800" b="1" dirty="0"/>
          </a:p>
        </p:txBody>
      </p:sp>
      <p:pic>
        <p:nvPicPr>
          <p:cNvPr id="4" name="Google Shape;1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12000" y="0"/>
            <a:ext cx="5232399" cy="30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000" y="3036872"/>
            <a:ext cx="5121114" cy="3640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747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553" y="385019"/>
            <a:ext cx="4379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Open Sans"/>
              </a:rPr>
              <a:t> "Природа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знає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Open Sans"/>
              </a:rPr>
              <a:t>краще</a:t>
            </a:r>
            <a:r>
              <a:rPr lang="ru-RU" sz="2800" b="1" dirty="0">
                <a:solidFill>
                  <a:srgbClr val="000000"/>
                </a:solidFill>
                <a:latin typeface="Open Sans"/>
              </a:rPr>
              <a:t>" 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304" y="158234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Open Sans"/>
              </a:rPr>
              <a:t>Третій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закон "Природа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знає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краще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"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вказує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на те,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доки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немає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абсолютно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достовірної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механізми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функції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природи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люди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майже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неминуче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шкодять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природним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системам. Б. Коммонер для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кращого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розуміння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закону проводив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аналогію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: коли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людина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знайома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будовою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годинника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бажає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полагодити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годинник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навряд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запрацює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Будь-яка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спроба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навздогад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змінити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будь-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приречена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невдачу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 Закон Коммонера у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цьому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випадку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перефразувати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так: "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годинникар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знає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краще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".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Подібно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годинника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живий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організм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на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впливають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сліпі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"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випадкові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зміни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майже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 напевно буде не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поліпшений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Open Sans"/>
              </a:rPr>
              <a:t>зламаний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2000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064" y="0"/>
            <a:ext cx="5318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3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3" y="3190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Open Sans"/>
              </a:rPr>
              <a:t>Четвертий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закон "За все треба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платити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ніщо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дається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задарма"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42" y="218529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Open Sans"/>
              </a:rPr>
              <a:t>Четвертий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закон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підтверджує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природні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ресурси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нескінченні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Людина в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процесі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своєї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бере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природи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 "борг"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частину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її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залишаючи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заставу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відходи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забруднення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яким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хоче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запобігти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борг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зростатиме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доти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доки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існування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людства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опиниться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загрозою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люди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сповна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усвідомлять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усунення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негативних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наслідків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своєї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усунення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потребуватиме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великих затрат,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стануть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сплатою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боргу.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Справді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нерозумна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експлуатація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природних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ресурсів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природних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благ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загрожує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розплатою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прийде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рано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пізно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6273" y="0"/>
            <a:ext cx="5645727" cy="311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273" y="3112460"/>
            <a:ext cx="5645727" cy="374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393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xmlns="" id="{A319D574-DC79-4EA4-A603-610B0CBB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563" y="0"/>
            <a:ext cx="1995243" cy="471159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64184" y="11886"/>
            <a:ext cx="4540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Закон компенсації факторів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259" y="535106"/>
            <a:ext cx="61882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Закон </a:t>
            </a:r>
            <a:r>
              <a:rPr lang="ru-RU" sz="24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компенсації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факторів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 закон,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виявлений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Е. 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Рюбелем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1930"/>
              </a:rPr>
              <a:t>1930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згідно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яким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відсутність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недостатня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деяких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Екологічні фактори"/>
              </a:rPr>
              <a:t>екологічних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Екологічні фактори"/>
              </a:rPr>
              <a:t> 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Екологічні фактори"/>
              </a:rPr>
              <a:t>факторів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компенсовані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близькими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аналогічними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факторами. Так,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обмеженність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Світло"/>
              </a:rPr>
              <a:t>світла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у парнику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компенсована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підвищенням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концентрації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СО</a:t>
            </a:r>
            <a:r>
              <a:rPr lang="ru-RU" sz="2400" b="0" i="0" baseline="-250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стимулюючою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дією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деяких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біологічно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активних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Однак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така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компенсація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факторів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як правило,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відносна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адже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фундаментальні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екологічні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фізіологічні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фактори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Вода"/>
              </a:rPr>
              <a:t>вода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світло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Вуглекислий газ"/>
              </a:rPr>
              <a:t>вуглекислий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Вуглекислий газ"/>
              </a:rPr>
              <a:t> газ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Азот"/>
              </a:rPr>
              <a:t>азот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Фосфор"/>
              </a:rPr>
              <a:t>фосфор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 tooltip="Калій"/>
              </a:rPr>
              <a:t>калій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 tooltip="Мікроелементи"/>
              </a:rPr>
              <a:t>мікроелементи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та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.) в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принципі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незамінні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Закон Вільямса"/>
              </a:rPr>
              <a:t>закон </a:t>
            </a:r>
            <a:r>
              <a:rPr lang="ru-RU" sz="2400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 tooltip="Закон Вільямса"/>
              </a:rPr>
              <a:t>Вільямса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  <a:endParaRPr lang="ru-RU" sz="2400" dirty="0"/>
          </a:p>
        </p:txBody>
      </p:sp>
      <p:pic>
        <p:nvPicPr>
          <p:cNvPr id="4098" name="Picture 2" descr="Картинки по запросу закон сукупної дії екологічних факторів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491" y="11886"/>
            <a:ext cx="5798315" cy="68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9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772</Words>
  <Application>Microsoft Office PowerPoint</Application>
  <PresentationFormat>Произвольный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Uer</cp:lastModifiedBy>
  <cp:revision>22</cp:revision>
  <dcterms:created xsi:type="dcterms:W3CDTF">2020-01-27T12:00:07Z</dcterms:created>
  <dcterms:modified xsi:type="dcterms:W3CDTF">2020-04-29T20:53:10Z</dcterms:modified>
</cp:coreProperties>
</file>