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308" r:id="rId2"/>
    <p:sldId id="270" r:id="rId3"/>
    <p:sldId id="269" r:id="rId4"/>
    <p:sldId id="263" r:id="rId5"/>
    <p:sldId id="284" r:id="rId6"/>
    <p:sldId id="297" r:id="rId7"/>
    <p:sldId id="287" r:id="rId8"/>
    <p:sldId id="288" r:id="rId9"/>
    <p:sldId id="290" r:id="rId10"/>
    <p:sldId id="277" r:id="rId11"/>
    <p:sldId id="259" r:id="rId12"/>
    <p:sldId id="291" r:id="rId13"/>
    <p:sldId id="282" r:id="rId14"/>
    <p:sldId id="260" r:id="rId15"/>
    <p:sldId id="261" r:id="rId16"/>
    <p:sldId id="262" r:id="rId17"/>
    <p:sldId id="295" r:id="rId18"/>
    <p:sldId id="286" r:id="rId19"/>
    <p:sldId id="29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FCE02C-6EC6-4E09-BC2C-9FDED4DE236E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94399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07930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31909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09007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92802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14035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22949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9073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96295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3725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35394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05CAA-4E5A-4223-BD55-C5D2841AC9EF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474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10614" y="1944710"/>
            <a:ext cx="7933384" cy="4339819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uk-UA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506" y="476518"/>
            <a:ext cx="5795493" cy="129266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002060"/>
                </a:solidFill>
              </a:rPr>
              <a:t>„</a:t>
            </a:r>
            <a:r>
              <a:rPr lang="ru-RU" sz="4000" dirty="0">
                <a:solidFill>
                  <a:srgbClr val="002060"/>
                </a:solidFill>
              </a:rPr>
              <a:t>Поет – </a:t>
            </a:r>
            <a:r>
              <a:rPr lang="ru-RU" sz="4000" dirty="0" err="1">
                <a:solidFill>
                  <a:srgbClr val="002060"/>
                </a:solidFill>
              </a:rPr>
              <a:t>завжди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казкар</a:t>
            </a:r>
            <a:r>
              <a:rPr lang="ru-RU" sz="4000" dirty="0">
                <a:solidFill>
                  <a:srgbClr val="002060"/>
                </a:solidFill>
              </a:rPr>
              <a:t>”.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        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Максим </a:t>
            </a:r>
            <a:r>
              <a:rPr lang="ru-RU" sz="2000" dirty="0" err="1">
                <a:solidFill>
                  <a:srgbClr val="002060"/>
                </a:solidFill>
              </a:rPr>
              <a:t>Рильський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550" y="1944711"/>
            <a:ext cx="838414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Вічна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казка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Країна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Казки, Земля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Обітована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з’являлися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мит­цям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, коли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передчуття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невідворотного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майбутнього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охоплювало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су­спільство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3031" y="3372822"/>
            <a:ext cx="90409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Лексема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казка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» є активною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і в словнику О. Олеся,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</a:t>
            </a:r>
            <a:r>
              <a:rPr lang="ru-RU" sz="2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який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декларував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Я в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казку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дивную свою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Усю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фантазію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ввіллю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Зроблю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усе живим,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чудовим</a:t>
            </a:r>
            <a:endParaRPr lang="ru-RU" sz="24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Таємності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розкоші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повним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,—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І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в </a:t>
            </a:r>
            <a:r>
              <a:rPr lang="ru-RU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казці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дійсність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відіб'ю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 По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дорозі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К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азку» -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це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драма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життя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драма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людства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у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якій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відбита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дійсність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яка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була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є і , на жаль, буде актуальна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ще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не для одного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покоління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людей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планети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609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03331" y="1992326"/>
            <a:ext cx="5557714" cy="39150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бачив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сонце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дививсь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Очам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єдину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втіху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Ходімо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ж ми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назустріч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джерелу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утіхи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сам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а ми і тут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свій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як-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небудь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доживем.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— На те живем,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дожити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— До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сонця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кличеш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— для нас дорога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далека, а от як 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лісу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вийдеш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і день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ясний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угледиш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вернись до нас та й нам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розкажеш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А то ми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чуєм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день та день, а де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— нам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ніхто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скаже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1048" y="1507579"/>
            <a:ext cx="62904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/>
          </a:p>
          <a:p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1" y="1992326"/>
            <a:ext cx="2318743" cy="3452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90665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2489201"/>
            <a:ext cx="4653209" cy="3369658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Герой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веде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людей за собою,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веде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світлі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часи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щасливу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країну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загального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щастя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, де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немає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голоду й холоду, де люди добре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ставляться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одне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до одного і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живуть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статку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uk-UA" sz="27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682" t="29531" b="9615"/>
          <a:stretch/>
        </p:blipFill>
        <p:spPr>
          <a:xfrm>
            <a:off x="5499207" y="1714500"/>
            <a:ext cx="3303390" cy="4144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38825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725" y="721217"/>
            <a:ext cx="4987562" cy="914400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+mn-lt"/>
              </a:rPr>
              <a:t>Дівчина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76" y="3896053"/>
            <a:ext cx="8501555" cy="1693217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8051" y="1635617"/>
            <a:ext cx="57545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• Першою повірила в Його визвольну місію. </a:t>
            </a:r>
          </a:p>
          <a:p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• Вона залишається однією з тих, хто «йде зустрічати ранок», на відміну від юрби, що вбиває провідника. </a:t>
            </a:r>
          </a:p>
          <a:p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• Фігура Дівчини підкреслює розкол, який відбувся серед людей. </a:t>
            </a:r>
          </a:p>
          <a:p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• Уособлення віри в себе, у власні сили; духовної міцності, символ світлих днів майбутності, яких Він не дочекався.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2" y="1635617"/>
            <a:ext cx="2746975" cy="4127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89190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87" y="1716628"/>
            <a:ext cx="3480056" cy="3910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941" y="2562896"/>
            <a:ext cx="4908308" cy="285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99CB38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700" i="1" dirty="0" err="1" smtClean="0">
                <a:solidFill>
                  <a:srgbClr val="002060"/>
                </a:solidFill>
                <a:latin typeface="+mj-lt"/>
              </a:rPr>
              <a:t>Дівчина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endParaRPr lang="ru-RU" sz="27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6858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99CB38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7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27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Прекрасний</a:t>
            </a:r>
            <a:r>
              <a:rPr lang="ru-RU" sz="27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мій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улюблений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! Дозволь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мені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надіть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на голову твою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вінок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червоних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маків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Нечутно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я ходила за тобою і мак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збирала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в травах.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 так </a:t>
            </a:r>
            <a:r>
              <a:rPr lang="ru-RU" sz="27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горить</a:t>
            </a:r>
            <a:r>
              <a:rPr lang="ru-RU" sz="2700" dirty="0">
                <a:solidFill>
                  <a:srgbClr val="002060"/>
                </a:solidFill>
                <a:latin typeface="Monotype Corsiva" panose="03010101010201010101" pitchFamily="66" charset="0"/>
              </a:rPr>
              <a:t>, як кров твоя </a:t>
            </a:r>
            <a:r>
              <a:rPr lang="ru-RU" sz="27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вогняна</a:t>
            </a:r>
            <a:r>
              <a:rPr lang="ru-RU" sz="27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</a:t>
            </a:r>
            <a:endParaRPr lang="ru-RU" sz="27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8157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8361" y="1212023"/>
            <a:ext cx="4334074" cy="4377248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Вони йдуть дуже довго, долаючи на своєму шляху безліч перешкод, та, коли втративши рівновагу духу та зневірившись на мить у своїх силах, ватажок падає, свавільна юрба закидає його камінням і повертає назад — у ліс, на болото — перед самою брамою сонячної Казки. </a:t>
            </a: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1" y="1212022"/>
            <a:ext cx="3586163" cy="500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0723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6184" y="1777284"/>
            <a:ext cx="5850459" cy="3811985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У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цю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мить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нього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підходить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Хлопчик,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мешканець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Казки.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Він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пояснює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герою,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що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Казка — не для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всіх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, а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тільки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для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обраних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Ті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хто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так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жорстоко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знущався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зі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свого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проводиря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, не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мають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надії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потрапити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туди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. Доки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людина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буде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залишатися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жорстокою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й темною,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доти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вона не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зможе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відшукати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шлях до </a:t>
            </a:r>
            <a:r>
              <a:rPr lang="ru-RU" sz="27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Країни</a:t>
            </a: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 Казки. </a:t>
            </a:r>
            <a:endParaRPr lang="uk-UA" sz="27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659" b="97561" l="9598" r="89474">
                        <a14:backgroundMark x1="21981" y1="18902" x2="12693" y2="13720"/>
                        <a14:backgroundMark x1="27554" y1="18293" x2="16718" y2="13415"/>
                        <a14:backgroundMark x1="19505" y1="30488" x2="19505" y2="30488"/>
                        <a14:backgroundMark x1="92260" y1="6098" x2="92260" y2="6098"/>
                        <a14:backgroundMark x1="92260" y1="74390" x2="92260" y2="74390"/>
                        <a14:backgroundMark x1="74923" y1="42683" x2="77090" y2="40854"/>
                        <a14:backgroundMark x1="80495" y1="28354" x2="80495" y2="28354"/>
                        <a14:backgroundMark x1="85139" y1="13415" x2="85139" y2="13415"/>
                        <a14:backgroundMark x1="17647" y1="44207" x2="17647" y2="44207"/>
                        <a14:backgroundMark x1="14551" y1="48171" x2="14551" y2="48171"/>
                        <a14:backgroundMark x1="13622" y1="50610" x2="13622" y2="506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330" y="2420874"/>
            <a:ext cx="2828854" cy="2872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30862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83" y="0"/>
            <a:ext cx="914479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173" y="3984497"/>
            <a:ext cx="7330965" cy="1604774"/>
          </a:xfrm>
        </p:spPr>
        <p:txBody>
          <a:bodyPr>
            <a:normAutofit lnSpcReduction="10000"/>
          </a:bodyPr>
          <a:lstStyle/>
          <a:p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Отже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, герой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встигає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довідатись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про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досяжність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мети, але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трагізм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цієї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заключної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сцени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в тому,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що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його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слабкого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голосу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вже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ніхто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 не </a:t>
            </a:r>
            <a:r>
              <a:rPr lang="ru-RU" sz="3000" dirty="0" err="1">
                <a:solidFill>
                  <a:srgbClr val="002060"/>
                </a:solidFill>
                <a:latin typeface="Georgia" panose="02040502050405020303" pitchFamily="18" charset="0"/>
              </a:rPr>
              <a:t>чує</a:t>
            </a:r>
            <a:r>
              <a:rPr lang="ru-RU" sz="3000" dirty="0">
                <a:solidFill>
                  <a:srgbClr val="002060"/>
                </a:solidFill>
                <a:latin typeface="Georgia" panose="02040502050405020303" pitchFamily="18" charset="0"/>
              </a:rPr>
              <a:t>...</a:t>
            </a:r>
            <a:endParaRPr lang="uk-UA" sz="3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¾Ð»ÐµÐºÑÐ°Ð½Ð´Ñ Ð¾Ð»ÐµÑÑ Ð¿Ð¾ Ð´Ð¾ÑÐ¾Ð·Ñ Ð² ÐºÐ°Ð·ÐºÑ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49" b="41969"/>
          <a:stretch/>
        </p:blipFill>
        <p:spPr bwMode="auto">
          <a:xfrm>
            <a:off x="319252" y="2032096"/>
            <a:ext cx="8572500" cy="1655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86524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901" y="635001"/>
            <a:ext cx="6490136" cy="1790699"/>
          </a:xfrm>
        </p:spPr>
        <p:txBody>
          <a:bodyPr>
            <a:normAutofit/>
          </a:bodyPr>
          <a:lstStyle/>
          <a:p>
            <a:r>
              <a:rPr lang="ru-RU" sz="3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філософським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оптимізм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Фіналу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3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4257191"/>
            <a:ext cx="8615965" cy="224664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2318198"/>
            <a:ext cx="8684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Фінал, безумовно, трагічний, але чи можна його назвати  песимістичним?</a:t>
            </a:r>
          </a:p>
          <a:p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Провідник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намагається переконати  інших: «Люде! Брати мої! </a:t>
            </a: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вас довів! Ще два-три кроки!» 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І хоч його уже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ніхто не </a:t>
            </a: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чує, фінал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вселяє віру, що хлопчик з квіткою щастя підхопить естафету Поета і пробудить їхнє сумління і приведе в Казку.</a:t>
            </a:r>
          </a:p>
        </p:txBody>
      </p:sp>
    </p:spTree>
    <p:extLst>
      <p:ext uri="{BB962C8B-B14F-4D97-AF65-F5344CB8AC3E}">
        <p14:creationId xmlns="" xmlns:p14="http://schemas.microsoft.com/office/powerpoint/2010/main" val="33117298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0" y="594072"/>
            <a:ext cx="5684981" cy="1018828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002060"/>
                </a:solidFill>
              </a:rPr>
              <a:t>Проблематика драми</a:t>
            </a:r>
            <a:endParaRPr lang="uk-UA" sz="3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7" y="1956895"/>
            <a:ext cx="711777" cy="36323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25014" y="1402172"/>
            <a:ext cx="65302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solidFill>
                  <a:srgbClr val="002060"/>
                </a:solidFill>
                <a:latin typeface="Georgia" panose="02040502050405020303" pitchFamily="18" charset="0"/>
              </a:rPr>
              <a:t>- взаємини лідера і маси, натовпу і героя;</a:t>
            </a:r>
          </a:p>
          <a:p>
            <a:r>
              <a:rPr lang="uk-UA" sz="3000" dirty="0">
                <a:solidFill>
                  <a:srgbClr val="002060"/>
                </a:solidFill>
                <a:latin typeface="Georgia" panose="02040502050405020303" pitchFamily="18" charset="0"/>
              </a:rPr>
              <a:t>-    матеріальне і духовне;</a:t>
            </a:r>
          </a:p>
          <a:p>
            <a:pPr marL="428625" indent="-428625">
              <a:buFontTx/>
              <a:buChar char="-"/>
            </a:pPr>
            <a:r>
              <a:rPr lang="uk-UA" sz="3000" dirty="0">
                <a:solidFill>
                  <a:srgbClr val="002060"/>
                </a:solidFill>
                <a:latin typeface="Georgia" panose="02040502050405020303" pitchFamily="18" charset="0"/>
              </a:rPr>
              <a:t>моральність і аморальність;</a:t>
            </a:r>
          </a:p>
          <a:p>
            <a:pPr marL="428625" indent="-428625">
              <a:buFontTx/>
              <a:buChar char="-"/>
            </a:pPr>
            <a:r>
              <a:rPr lang="uk-UA" sz="3000" dirty="0">
                <a:solidFill>
                  <a:srgbClr val="002060"/>
                </a:solidFill>
                <a:latin typeface="Georgia" panose="02040502050405020303" pitchFamily="18" charset="0"/>
              </a:rPr>
              <a:t>мрія і реальність;</a:t>
            </a:r>
          </a:p>
          <a:p>
            <a:pPr marL="428625" indent="-428625">
              <a:buFontTx/>
              <a:buChar char="-"/>
            </a:pPr>
            <a:r>
              <a:rPr lang="uk-UA" sz="3000" dirty="0">
                <a:solidFill>
                  <a:srgbClr val="002060"/>
                </a:solidFill>
                <a:latin typeface="Georgia" panose="02040502050405020303" pitchFamily="18" charset="0"/>
              </a:rPr>
              <a:t>шляхи досягнення мети</a:t>
            </a:r>
            <a:r>
              <a:rPr lang="uk-UA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marL="428625" indent="-428625">
              <a:buFontTx/>
              <a:buChar char="-"/>
            </a:pPr>
            <a:endParaRPr lang="uk-UA" sz="3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Драма « По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дорозі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в Казку»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присвячена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завжди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актуальній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проблемі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вождя і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народу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Поступ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, мета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завжди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досягається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сміливістю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одиниць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нерідко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жертовною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смертю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603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900" y="1066800"/>
            <a:ext cx="6809388" cy="1224815"/>
          </a:xfrm>
        </p:spPr>
        <p:txBody>
          <a:bodyPr>
            <a:normAutofit/>
          </a:bodyPr>
          <a:lstStyle/>
          <a:p>
            <a:r>
              <a:rPr lang="uk-UA" sz="3300" b="1" dirty="0">
                <a:solidFill>
                  <a:srgbClr val="002060"/>
                </a:solidFill>
                <a:latin typeface="+mn-lt"/>
              </a:rPr>
              <a:t>Проблемні  питання: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76" y="3896053"/>
            <a:ext cx="8501555" cy="1693217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300" y="2641600"/>
            <a:ext cx="8815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Що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краще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існувати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відносній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безпеці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тюрми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чи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ризиком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для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життя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прагнути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невідомої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кращої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долі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2.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Чи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не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завеликою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є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ціна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, яку люди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сплачують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за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досягнення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ідеалів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? </a:t>
            </a:r>
            <a:endParaRPr lang="uk-UA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900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0" y="-19499"/>
            <a:ext cx="9144000" cy="694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06" y="1081826"/>
            <a:ext cx="7585656" cy="23721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Constantia" panose="02030602050306030303" pitchFamily="18" charset="0"/>
              </a:rPr>
              <a:t>Тема: </a:t>
            </a:r>
            <a: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  <a:t>зображення вбогого і жалюгідного життя людей, що заблукали у темному лісі; похід людей крізь хащі лісу до мрії під керівництвом лідера.</a:t>
            </a:r>
            <a:b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  <a:t>Трагічне протистояння непересічної особистості, героя-одинака й сірої, байдужої чи й озлобленої маси </a:t>
            </a:r>
            <a:b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uk-UA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450" t="-10872" r="11986" b="24722"/>
          <a:stretch/>
        </p:blipFill>
        <p:spPr>
          <a:xfrm>
            <a:off x="2184533" y="3041827"/>
            <a:ext cx="4774933" cy="3404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795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158" y="1558636"/>
            <a:ext cx="6374823" cy="86223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Запитання для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роздумів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7" y="1956895"/>
            <a:ext cx="711777" cy="36323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761" y="2975020"/>
            <a:ext cx="8277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Чому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творі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не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вказано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час і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місце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подій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, а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одяг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людей не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має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національних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особливостей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  <a:endParaRPr lang="uk-UA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016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670" y="1674254"/>
            <a:ext cx="4939331" cy="34515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Ідея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заклик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народу не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зневіритись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 </a:t>
            </a:r>
            <a:r>
              <a:rPr lang="ru-RU" sz="2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перемозі,відстоювати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ідеали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свободи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боротися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за людей і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жити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ім`я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волі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рідного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народу</a:t>
            </a:r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76" y="3896053"/>
            <a:ext cx="8501555" cy="1693217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" y="1421303"/>
            <a:ext cx="4184963" cy="404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865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39" y="1893194"/>
            <a:ext cx="2558552" cy="3696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973" y="4203480"/>
            <a:ext cx="6308177" cy="138578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93194"/>
            <a:ext cx="6576775" cy="36960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Сюжет драматичного етюду Олександра Олеся «По дорозі в Казку» не новий; він зіставний із фабульною основою поеми «Мойсей» І. Франка, з «Легендою про Данко» М. Горького, «Сліпцями» Моріса Метерлінка, але водночас це цілком оригінальний і самобутній твір</a:t>
            </a:r>
            <a:r>
              <a:rPr lang="uk-UA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375943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517572" y="1979468"/>
            <a:ext cx="3626426" cy="529937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n-lt"/>
              </a:rPr>
              <a:t>Паспорт твору</a:t>
            </a:r>
          </a:p>
        </p:txBody>
      </p:sp>
      <p:pic>
        <p:nvPicPr>
          <p:cNvPr id="2056" name="Picture 8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2182091" y="2822199"/>
            <a:ext cx="6826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Художній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напрям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модернізм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Течія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символізм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ознаками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романтизму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Рід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літератури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епос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Жанр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драматичний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етюд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8809" b="5440"/>
          <a:stretch/>
        </p:blipFill>
        <p:spPr>
          <a:xfrm>
            <a:off x="896612" y="4529019"/>
            <a:ext cx="7631330" cy="1589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710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0" y="520701"/>
            <a:ext cx="5951681" cy="977899"/>
          </a:xfrm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002060"/>
                </a:solidFill>
              </a:rPr>
              <a:t>Символічні образи: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66882" y="1956895"/>
            <a:ext cx="201216" cy="363237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00766"/>
            <a:ext cx="9143999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Образ Казки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у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творі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багатовимірний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Він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утверджує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духовне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начало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людини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і народу, яке є гарантом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свободи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краси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;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символізує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щастя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якого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жадає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людина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Це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і держава, і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мрія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і земля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обітована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тобто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все те,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манить і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тривожить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спонукає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руху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вперед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uk-UA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Дорога в Казку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– символ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духовних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поривань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людини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кращого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життя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Мак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– символ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жертовної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крові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яку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проливає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той,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хто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прагне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покращити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людей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Терен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(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терновий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вінок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) – символ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справжнього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вождя,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який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готовий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на жертву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заоради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інших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Квітка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папороті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– символ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щастя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безсмертя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народного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волелюбного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духу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7816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558801"/>
            <a:ext cx="5926281" cy="901700"/>
          </a:xfrm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002060"/>
                </a:solidFill>
              </a:rPr>
              <a:t>    Символічні образи: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6524"/>
            <a:ext cx="9144793" cy="50911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ru-RU" sz="5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</a:t>
            </a:r>
            <a:r>
              <a:rPr lang="ru-RU" sz="5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Людина </a:t>
            </a:r>
            <a:r>
              <a:rPr lang="ru-RU" sz="6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подібна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6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горили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– символ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духовної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збіднілостій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обмеженості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Хлопчик у </a:t>
            </a:r>
            <a:r>
              <a:rPr lang="ru-RU" sz="6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білому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вбранні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 –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символ нового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покоління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якому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належить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творити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майбутнє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Це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символ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зді́йсненої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мети Юнака, образ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Божого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вісника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6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</a:t>
            </a:r>
            <a:r>
              <a:rPr lang="ru-RU" sz="6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Темний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ліс</a:t>
            </a:r>
            <a:r>
              <a:rPr lang="ru-RU" sz="6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6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Філософське</a:t>
            </a:r>
            <a:r>
              <a:rPr lang="ru-RU" sz="62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6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трактування</a:t>
            </a:r>
            <a:r>
              <a:rPr lang="ru-RU" sz="6200" b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утілення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людської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обмеженості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, покори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обставинам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зневіри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та духовного сну;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юрба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не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може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вибратись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із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лісу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через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власне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небажання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заляканість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ru-RU" sz="6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Соціальне</a:t>
            </a:r>
            <a:r>
              <a:rPr lang="ru-RU" sz="62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6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трактування</a:t>
            </a:r>
            <a:r>
              <a:rPr lang="ru-RU" sz="62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недарма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хтось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із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юрби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називає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ліс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тюрмою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— люди є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в’язнями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соціальних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обставин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котрі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мало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хто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здатен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змінити</a:t>
            </a:r>
            <a:endParaRPr lang="ru-RU" sz="6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6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Християнське</a:t>
            </a:r>
            <a:r>
              <a:rPr lang="ru-RU" sz="62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6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трактування</a:t>
            </a:r>
            <a:r>
              <a:rPr lang="ru-RU" sz="6200" b="1" dirty="0">
                <a:solidFill>
                  <a:srgbClr val="C00000"/>
                </a:solidFill>
                <a:latin typeface="Georgia" panose="02040502050405020303" pitchFamily="18" charset="0"/>
              </a:rPr>
              <a:t> :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ліс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— символ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життя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сповненого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страждань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звільнення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від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нього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несе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смерть,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після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якої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достойних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чекає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Казка, </a:t>
            </a:r>
            <a:r>
              <a:rPr lang="ru-RU" sz="6200" dirty="0" err="1">
                <a:solidFill>
                  <a:srgbClr val="002060"/>
                </a:solidFill>
                <a:latin typeface="Georgia" panose="02040502050405020303" pitchFamily="18" charset="0"/>
              </a:rPr>
              <a:t>тобто</a:t>
            </a:r>
            <a:r>
              <a:rPr lang="ru-RU" sz="6200" dirty="0">
                <a:solidFill>
                  <a:srgbClr val="002060"/>
                </a:solidFill>
                <a:latin typeface="Georgia" panose="02040502050405020303" pitchFamily="18" charset="0"/>
              </a:rPr>
              <a:t> рай .</a:t>
            </a:r>
          </a:p>
          <a:p>
            <a:endParaRPr lang="uk-UA" sz="2900" dirty="0"/>
          </a:p>
        </p:txBody>
      </p:sp>
    </p:spTree>
    <p:extLst>
      <p:ext uri="{BB962C8B-B14F-4D97-AF65-F5344CB8AC3E}">
        <p14:creationId xmlns="" xmlns:p14="http://schemas.microsoft.com/office/powerpoint/2010/main" val="23531897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0" y="482600"/>
            <a:ext cx="5494481" cy="10414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Герої твору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58" y="1524000"/>
            <a:ext cx="3572327" cy="4666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7904" y="1764405"/>
            <a:ext cx="53060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Герої окреслюються пунктирно.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Вони стають символом, уособленням певного почуття чи настрою — страху, передчувань, зневіри, заглибленості у мрію.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Він, Дівчина, Юрба, Хлопчик – носії загальнолюдської моралі й поведінки.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31744424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0" y="386366"/>
            <a:ext cx="4717108" cy="1197735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+mn-lt"/>
              </a:rPr>
              <a:t>Він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130" y="5035639"/>
            <a:ext cx="7570501" cy="553631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3499" y="1159099"/>
            <a:ext cx="6345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Сповідує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гуманістичний ідеал. </a:t>
            </a:r>
          </a:p>
          <a:p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Людяне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начало має перемогти в боротьбі зі злом, подолавши закостенілість душ, знищивши неволю. </a:t>
            </a:r>
          </a:p>
          <a:p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 </a:t>
            </a: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Промовисте походження: син кобзаря, наділений здатністю сіяти духовність і добро, захоплювати маси натхненним словом, передвіщати майбутнє.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550" y="5035638"/>
            <a:ext cx="807505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err="1" smtClean="0">
                <a:solidFill>
                  <a:srgbClr val="002060"/>
                </a:solidFill>
              </a:rPr>
              <a:t>Якими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якостями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лідера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володів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Він</a:t>
            </a:r>
            <a:r>
              <a:rPr lang="ru-RU" sz="2400" dirty="0">
                <a:solidFill>
                  <a:srgbClr val="002060"/>
                </a:solidFill>
              </a:rPr>
              <a:t>? </a:t>
            </a:r>
            <a:r>
              <a:rPr lang="ru-RU" sz="2400" dirty="0" err="1">
                <a:solidFill>
                  <a:srgbClr val="002060"/>
                </a:solidFill>
              </a:rPr>
              <a:t>Чому</a:t>
            </a:r>
            <a:r>
              <a:rPr lang="ru-RU" sz="2400" dirty="0">
                <a:solidFill>
                  <a:srgbClr val="002060"/>
                </a:solidFill>
              </a:rPr>
              <a:t> ж </a:t>
            </a:r>
            <a:r>
              <a:rPr lang="ru-RU" sz="2400" dirty="0" err="1">
                <a:solidFill>
                  <a:srgbClr val="002060"/>
                </a:solidFill>
              </a:rPr>
              <a:t>юнакові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вдалося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здійснити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свій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благородний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намір</a:t>
            </a:r>
            <a:r>
              <a:rPr lang="ru-RU" sz="2400" dirty="0">
                <a:solidFill>
                  <a:srgbClr val="002060"/>
                </a:solidFill>
              </a:rPr>
              <a:t>? </a:t>
            </a:r>
            <a:r>
              <a:rPr lang="ru-RU" sz="2400" dirty="0" err="1" smtClean="0">
                <a:solidFill>
                  <a:srgbClr val="002060"/>
                </a:solidFill>
              </a:rPr>
              <a:t>Щоб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відповісти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це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питання</a:t>
            </a:r>
            <a:r>
              <a:rPr lang="ru-RU" sz="2400" dirty="0" smtClean="0">
                <a:solidFill>
                  <a:srgbClr val="002060"/>
                </a:solidFill>
              </a:rPr>
              <a:t>, давайте </a:t>
            </a:r>
            <a:r>
              <a:rPr lang="ru-RU" sz="2400" dirty="0" err="1" smtClean="0">
                <a:solidFill>
                  <a:srgbClr val="002060"/>
                </a:solidFill>
              </a:rPr>
              <a:t>ще</a:t>
            </a:r>
            <a:r>
              <a:rPr lang="ru-RU" sz="2400" dirty="0" smtClean="0">
                <a:solidFill>
                  <a:srgbClr val="002060"/>
                </a:solidFill>
              </a:rPr>
              <a:t> раз </a:t>
            </a:r>
            <a:r>
              <a:rPr lang="ru-RU" sz="2400" dirty="0" err="1" smtClean="0">
                <a:solidFill>
                  <a:srgbClr val="002060"/>
                </a:solidFill>
              </a:rPr>
              <a:t>пройдемо</a:t>
            </a:r>
            <a:r>
              <a:rPr lang="ru-RU" sz="2400" dirty="0" smtClean="0">
                <a:solidFill>
                  <a:srgbClr val="002060"/>
                </a:solidFill>
              </a:rPr>
              <a:t> з ним весь шлях.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1205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592</TotalTime>
  <Words>1080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Интеграл</vt:lpstr>
      <vt:lpstr> </vt:lpstr>
      <vt:lpstr>Тема: зображення вбогого і жалюгідного життя людей, що заблукали у темному лісі; похід людей крізь хащі лісу до мрії під керівництвом лідера.  Трагічне протистояння непересічної особистості, героя-одинака й сірої, байдужої чи й озлобленої маси  </vt:lpstr>
      <vt:lpstr>Ідея: заклик народу не зневіритись у перемозі,відстоювати ідеали свободи, боротися за людей і жити в ім`я волі рідного народу</vt:lpstr>
      <vt:lpstr>Слайд 4</vt:lpstr>
      <vt:lpstr>Паспорт твору</vt:lpstr>
      <vt:lpstr>Символічні образи:</vt:lpstr>
      <vt:lpstr>    Символічні образи:</vt:lpstr>
      <vt:lpstr>Герої твору </vt:lpstr>
      <vt:lpstr>Він</vt:lpstr>
      <vt:lpstr>Слайд 10</vt:lpstr>
      <vt:lpstr>Слайд 11</vt:lpstr>
      <vt:lpstr>Дівчина </vt:lpstr>
      <vt:lpstr>Слайд 13</vt:lpstr>
      <vt:lpstr>Слайд 14</vt:lpstr>
      <vt:lpstr>Слайд 15</vt:lpstr>
      <vt:lpstr>Слайд 16</vt:lpstr>
      <vt:lpstr>філософським оптимізм Фіналу </vt:lpstr>
      <vt:lpstr>Проблематика драми</vt:lpstr>
      <vt:lpstr>Проблемні  питання:</vt:lpstr>
      <vt:lpstr>Запитання для роздумів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дорозі в Казку</dc:title>
  <dc:creator>Home</dc:creator>
  <cp:lastModifiedBy>Хома</cp:lastModifiedBy>
  <cp:revision>68</cp:revision>
  <dcterms:created xsi:type="dcterms:W3CDTF">2018-11-07T17:03:27Z</dcterms:created>
  <dcterms:modified xsi:type="dcterms:W3CDTF">2020-04-26T16:45:36Z</dcterms:modified>
</cp:coreProperties>
</file>