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Default Extension="gif" ContentType="image/gif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2"/>
  </p:notesMasterIdLst>
  <p:sldIdLst>
    <p:sldId id="257" r:id="rId2"/>
    <p:sldId id="279" r:id="rId3"/>
    <p:sldId id="263" r:id="rId4"/>
    <p:sldId id="277" r:id="rId5"/>
    <p:sldId id="286" r:id="rId6"/>
    <p:sldId id="280" r:id="rId7"/>
    <p:sldId id="289" r:id="rId8"/>
    <p:sldId id="281" r:id="rId9"/>
    <p:sldId id="285" r:id="rId10"/>
    <p:sldId id="282" r:id="rId11"/>
    <p:sldId id="287" r:id="rId12"/>
    <p:sldId id="288" r:id="rId13"/>
    <p:sldId id="284" r:id="rId14"/>
    <p:sldId id="290" r:id="rId15"/>
    <p:sldId id="292" r:id="rId16"/>
    <p:sldId id="291" r:id="rId17"/>
    <p:sldId id="293" r:id="rId18"/>
    <p:sldId id="294" r:id="rId19"/>
    <p:sldId id="274" r:id="rId20"/>
    <p:sldId id="29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gerian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gerian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gerian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gerian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lgerian" pitchFamily="8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lgerian" pitchFamily="8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lgerian" pitchFamily="8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lgerian" pitchFamily="8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lgerian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0000"/>
    <a:srgbClr val="FFCC66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AB1831-808F-4F61-90BD-CB89292ABEEC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6F9441-9978-49E6-9F91-7B87AA24F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20F385-E3AE-4F23-8053-E43B1B7DC41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B6A1C-818B-4DFA-9168-63E15195F6DD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EEC90-685C-481F-A964-11A416E7F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EAD81-AC58-41BE-947B-5C8CA0D3A4AD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D31B5-D864-425E-A0E2-CD7CBD1B0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4DB39-89DF-45A7-8C13-AFD566FE9939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1AA82-4EA6-4633-A0DF-AB9A3F320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A8D2E-DDE9-4EC4-9E8E-97750EC6EEA3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EBC22-9EE6-4605-9AB6-C2903769C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A5332-BBF3-46E9-A748-DCB12B03A9AB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E336A-AE58-46E1-BC77-56A60057E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4B47D-A41A-4C3D-A4E2-6F2741BD98BF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8521A-C533-40DC-AB0B-DCE1947D1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40893-BD17-4525-882E-1F82A1D6D4AE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D1284-B9D8-499F-8524-831C961F4C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3DB11-0DEA-4910-AE99-7E7F9D658698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820A8-68A8-473D-9334-D76297F03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4959E-C85E-4F5B-8FF9-50866216DAA3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36DE-A108-4CA1-85C4-804CB4603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8B6E4-368E-449A-93F6-4838D3FB2400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30C5C-0290-4B1E-AB8B-3AA3EDCDB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92FF1-29BA-4C7D-BA00-E3E031B35BB0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B8854-D4FD-403A-B954-4F3852C30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710359-67E0-4D70-BDC4-78C2AC4EB60F}" type="datetimeFigureOut">
              <a:rPr lang="ru-RU"/>
              <a:pPr>
                <a:defRPr/>
              </a:pPr>
              <a:t>01.01.2003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BF1A94-A3BF-4CE1-968B-B6FA8B981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6" r:id="rId2"/>
    <p:sldLayoutId id="2147483825" r:id="rId3"/>
    <p:sldLayoutId id="2147483824" r:id="rId4"/>
    <p:sldLayoutId id="2147483823" r:id="rId5"/>
    <p:sldLayoutId id="2147483822" r:id="rId6"/>
    <p:sldLayoutId id="2147483821" r:id="rId7"/>
    <p:sldLayoutId id="2147483820" r:id="rId8"/>
    <p:sldLayoutId id="2147483819" r:id="rId9"/>
    <p:sldLayoutId id="2147483818" r:id="rId10"/>
    <p:sldLayoutId id="2147483817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835150" y="5373688"/>
            <a:ext cx="457200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000">
                <a:solidFill>
                  <a:srgbClr val="FF0000"/>
                </a:solidFill>
                <a:latin typeface="Comic Sans MS" pitchFamily="66" charset="0"/>
              </a:rPr>
              <a:t>ВСЕУКРАЇНСЬКИЙ КОНКУРС УЧНІВСЬКОЇ ТВОРЧОСТІ</a:t>
            </a:r>
            <a:endParaRPr lang="ru-RU" sz="200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uk-UA" sz="2000">
                <a:solidFill>
                  <a:srgbClr val="FF0000"/>
                </a:solidFill>
                <a:latin typeface="Comic Sans MS" pitchFamily="66" charset="0"/>
              </a:rPr>
              <a:t>«ОБ′ЄДНАЙМОСЯ Ж, БРАТИ МОЇ</a:t>
            </a:r>
            <a:r>
              <a:rPr lang="uk-UA">
                <a:solidFill>
                  <a:srgbClr val="FF0000"/>
                </a:solidFill>
                <a:latin typeface="Comic Sans MS" pitchFamily="66" charset="0"/>
              </a:rPr>
              <a:t>»</a:t>
            </a:r>
            <a:endParaRPr lang="ru-RU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43188" y="785813"/>
            <a:ext cx="4214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	</a:t>
            </a:r>
            <a:endParaRPr lang="ru-RU">
              <a:latin typeface="Calibri" pitchFamily="34" charset="0"/>
            </a:endParaRPr>
          </a:p>
        </p:txBody>
      </p:sp>
      <p:pic>
        <p:nvPicPr>
          <p:cNvPr id="7" name="Рисунок 6" descr="Рисунок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0"/>
            <a:ext cx="2143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2465388"/>
            <a:ext cx="6732588" cy="4392612"/>
          </a:xfrm>
        </p:spPr>
        <p:txBody>
          <a:bodyPr/>
          <a:lstStyle/>
          <a:p>
            <a:pPr eaLnBrk="1" hangingPunct="1"/>
            <a:r>
              <a:rPr lang="uk-UA" sz="2000" b="1" smtClean="0"/>
              <a:t>Ми ходимо по своїй  землі. Але чому ж не</a:t>
            </a:r>
            <a:r>
              <a:rPr lang="uk-UA" b="1" smtClean="0"/>
              <a:t> </a:t>
            </a:r>
            <a:r>
              <a:rPr lang="uk-UA" sz="2000" b="1" smtClean="0"/>
              <a:t>цінуємо цього? Забуваємо звичаї, рідко співаємо народних пісень?  Чого  все нівечимо, перекручуємо? Адже те, що маємо, омито кров’ю наших предків..  </a:t>
            </a:r>
            <a:r>
              <a:rPr lang="uk-UA" b="1" smtClean="0"/>
              <a:t> </a:t>
            </a:r>
            <a:br>
              <a:rPr lang="uk-UA" b="1" smtClean="0"/>
            </a:br>
            <a:r>
              <a:rPr lang="uk-UA" sz="2000" b="1" smtClean="0"/>
              <a:t>Відкриймо ж «Кобзар» і відшукаймо  послання «І мертвим, і живим, і ненародженим землякам моїм…», дослухаймося ж до Пророка!  Хіба ж  не до сучасних «технічних геніїв» звертається Шевченко, порушуючи тему морального обов’язку свідомого громадянина перед власним народом, підказуючи, де варто, а де ні шукати шляхи побудови кращого життя? Тому багато висвітлених у цьому творі ідей лишаються актуальними й досі. </a:t>
            </a:r>
            <a:endParaRPr lang="ru-RU" smtClean="0"/>
          </a:p>
        </p:txBody>
      </p:sp>
      <p:pic>
        <p:nvPicPr>
          <p:cNvPr id="4098" name="Picture 2" descr="C:\Users\Admin\Pictures\pogega_v_step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620713"/>
            <a:ext cx="26638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692150"/>
            <a:ext cx="28130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43188" y="785813"/>
            <a:ext cx="4214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	</a:t>
            </a:r>
            <a:endParaRPr lang="ru-RU">
              <a:latin typeface="Calibri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07950" y="620713"/>
            <a:ext cx="8121650" cy="60483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2000" b="1" smtClean="0"/>
              <a:t>      То в чому ж, на думку Шевченка,  моральний обов’язок кожного українця? Насамперед – не бути серед тих, що</a:t>
            </a:r>
          </a:p>
          <a:p>
            <a:pPr>
              <a:buFont typeface="Arial" charset="0"/>
              <a:buNone/>
            </a:pPr>
            <a:r>
              <a:rPr lang="uk-UA" sz="2000" b="1" smtClean="0"/>
              <a:t>                                         …Оглухли, не чують,</a:t>
            </a:r>
          </a:p>
          <a:p>
            <a:pPr>
              <a:buFont typeface="Arial" charset="0"/>
              <a:buNone/>
            </a:pPr>
            <a:r>
              <a:rPr lang="uk-UA" sz="2000" b="1" smtClean="0"/>
              <a:t>                                         Кайданами міняються,</a:t>
            </a:r>
          </a:p>
          <a:p>
            <a:pPr>
              <a:buFont typeface="Arial" charset="0"/>
              <a:buNone/>
            </a:pPr>
            <a:r>
              <a:rPr lang="uk-UA" sz="2000" b="1" smtClean="0"/>
              <a:t>                                         Правдою торгують…</a:t>
            </a:r>
          </a:p>
          <a:p>
            <a:pPr>
              <a:buFont typeface="Arial" charset="0"/>
              <a:buNone/>
            </a:pPr>
            <a:r>
              <a:rPr lang="uk-UA" sz="2000" b="1" smtClean="0"/>
              <a:t>      Саме до тих, що «не чують», звертається Шевченко із проханням схаменутися, поки ще не пізно. До тих, що забувають, «чиєю кров’ю ота земля напоєна», і бачать лише своє, егоїстичне, споживацьке. Що робити, щоб стало інакше? За Шевченком, не шукайте чогось позахмарного, не вигадуйте незбагненного, нереального, а </a:t>
            </a:r>
          </a:p>
          <a:p>
            <a:pPr>
              <a:buFont typeface="Arial" charset="0"/>
              <a:buNone/>
            </a:pPr>
            <a:r>
              <a:rPr lang="uk-UA" sz="2000" b="1" smtClean="0"/>
              <a:t>                                         Полюбіте щирим серцем</a:t>
            </a:r>
          </a:p>
          <a:p>
            <a:pPr>
              <a:buFont typeface="Arial" charset="0"/>
              <a:buNone/>
            </a:pPr>
            <a:r>
              <a:rPr lang="uk-UA" sz="2000" b="1" smtClean="0"/>
              <a:t>                                         Велику руїну…</a:t>
            </a:r>
          </a:p>
          <a:p>
            <a:pPr>
              <a:buFont typeface="Arial" charset="0"/>
              <a:buNone/>
            </a:pPr>
            <a:r>
              <a:rPr lang="uk-UA" sz="2000" b="1" smtClean="0"/>
              <a:t>      Та навіть якщо людина любить свою країну, якщо розуміє її страждання і вже здатна розлучитися з ярмом невігластва і пристати до праці, це ще не є гарантія від помилок. Бажати змін – не те саме, що усвідомлювати, які саме зміни потрібні. Починати треба із себе. Не засуджувати, не заздрити, не гніватися, а працювати над собою, удосконалюватися, вчитися відповідати за свої вчинки, самому бути патріотом, а не вимагати цього від інших.</a:t>
            </a:r>
            <a:endParaRPr lang="ru-RU" sz="2000" b="1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43888" y="14288"/>
            <a:ext cx="900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43188" y="785813"/>
            <a:ext cx="4214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	</a:t>
            </a:r>
            <a:endParaRPr lang="ru-RU">
              <a:latin typeface="Calibri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250825" y="692150"/>
            <a:ext cx="6600825" cy="58324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2000" smtClean="0"/>
              <a:t>     Неможливо досягти успіху в суспільних перетвореннях, калькуючи чуже без урахування власних національних особливостей . Відштовхуватися завжди треба від наявних реалій. І від власної історії, яка дає не лише підстави пишатися славою предків, а й пам’ятати трагічні й незабутні її уроки. Як же соромно і гірко  буде нам, коли про нас скажуть словами Шевченка:</a:t>
            </a:r>
          </a:p>
          <a:p>
            <a:pPr>
              <a:buFont typeface="Arial" charset="0"/>
              <a:buNone/>
            </a:pPr>
            <a:r>
              <a:rPr lang="uk-UA" sz="2000" smtClean="0"/>
              <a:t>                          Доборолась Україна до самого краю,</a:t>
            </a:r>
          </a:p>
          <a:p>
            <a:pPr>
              <a:buFont typeface="Arial" charset="0"/>
              <a:buNone/>
            </a:pPr>
            <a:r>
              <a:rPr lang="uk-UA" sz="2000" smtClean="0"/>
              <a:t>                          Гірше ляха свої діти</a:t>
            </a:r>
          </a:p>
          <a:p>
            <a:pPr>
              <a:buFont typeface="Arial" charset="0"/>
              <a:buNone/>
            </a:pPr>
            <a:r>
              <a:rPr lang="uk-UA" sz="2000" smtClean="0"/>
              <a:t>                           Її розпинають…</a:t>
            </a:r>
          </a:p>
          <a:p>
            <a:pPr>
              <a:buFont typeface="Arial" charset="0"/>
              <a:buNone/>
            </a:pPr>
            <a:r>
              <a:rPr lang="uk-UA" sz="2000" smtClean="0"/>
              <a:t>      Людська й національна байдужість сприяє оскверненню чужинцями рідної землі, безчестю найдорожчого і найсвятішого, розпаду родини, роз'єднання народу. Звідси і втрата історичної пам'яті, національне безумство, зрештою, самознищення. </a:t>
            </a:r>
            <a:endParaRPr lang="ru-RU" sz="200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39100" y="12700"/>
            <a:ext cx="1042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43188" y="785813"/>
            <a:ext cx="4214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	</a:t>
            </a:r>
            <a:endParaRPr lang="ru-RU">
              <a:latin typeface="Calibri" pitchFamily="34" charset="0"/>
            </a:endParaRPr>
          </a:p>
        </p:txBody>
      </p:sp>
      <p:pic>
        <p:nvPicPr>
          <p:cNvPr id="7" name="Рисунок 6" descr="Рисунок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0"/>
            <a:ext cx="277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692150"/>
            <a:ext cx="6543675" cy="54340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uk-UA" sz="2400" b="1" smtClean="0"/>
              <a:t>	За визначенням критиків, славнозвісне послання «І мертвим, і живим…» - «плід роздумів поета над долею України .. Однак це і ключ до розуміння одвічної трагедії України як держави, що не може утвердитися через брак  національної патріотичної еліти, через віддаленість поводирів од насущних потреб народу, через втрату ними образу Божого, милосердя й любові до ближнього». Думка ця висловлена в епіграфі : „Аще кто речет, яко люблю Бога, а брата своего ненавидит, ложь есть”. Тож Шевченко закликає не до освячення ножів, а до національної злагоди, миру, поступливості, спільної праці задля процвітання  матері-України.</a:t>
            </a:r>
            <a:r>
              <a:rPr lang="uk-UA" sz="2400" smtClean="0"/>
              <a:t> </a:t>
            </a:r>
            <a:endParaRPr lang="ru-RU" sz="2400" smtClean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43188" y="785813"/>
            <a:ext cx="4214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	</a:t>
            </a:r>
            <a:endParaRPr lang="ru-RU">
              <a:latin typeface="Calibri" pitchFamily="34" charset="0"/>
            </a:endParaRPr>
          </a:p>
        </p:txBody>
      </p:sp>
      <p:pic>
        <p:nvPicPr>
          <p:cNvPr id="7" name="Рисунок 6" descr="Рисунок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0"/>
            <a:ext cx="277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6877050" cy="61261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2000" b="1" smtClean="0"/>
              <a:t>      Шевченко навчав: «… думайте, читайте, і чужому научайтесь й свого не цурайтесь!» </a:t>
            </a:r>
          </a:p>
          <a:p>
            <a:pPr>
              <a:buFont typeface="Arial" charset="0"/>
              <a:buNone/>
            </a:pPr>
            <a:r>
              <a:rPr lang="uk-UA" sz="2000" b="1" smtClean="0"/>
              <a:t>      Ми чомусь відмовляємося від власної мови… А поета хвилювала доля української мови, якої сам ніколи не соромився, а оспівував її мелодійність,  підносив, як  дорогоцінний скарб, піднімав із пилу забуття. І радив  не чекати, поки «німець» нашу історію нам розкаже німецькою... У нас є своє, від діда-прадіда безкоштовно дароване багатство - рідна мова! </a:t>
            </a:r>
          </a:p>
          <a:p>
            <a:pPr>
              <a:buFont typeface="Arial" charset="0"/>
              <a:buNone/>
            </a:pPr>
            <a:r>
              <a:rPr lang="uk-UA" sz="2000" b="1" smtClean="0"/>
              <a:t>      Чому при нагоді ми цураємося й рідної домівки, зневажаємо своє коріння? Хіба людина  може жити з чистою совістю, забувши  сокровенне, найрідніше?</a:t>
            </a:r>
          </a:p>
          <a:p>
            <a:pPr>
              <a:buFont typeface="Arial" charset="0"/>
              <a:buNone/>
            </a:pPr>
            <a:r>
              <a:rPr lang="uk-UA" sz="2000" b="1" smtClean="0"/>
              <a:t>      Дім, у якому  зроблені перші кроки. Маленьку</a:t>
            </a:r>
            <a:r>
              <a:rPr lang="uk-UA" b="1" smtClean="0"/>
              <a:t> </a:t>
            </a:r>
            <a:r>
              <a:rPr lang="uk-UA" sz="2000" b="1" smtClean="0"/>
              <a:t>чепурненьку хату, де промайнуло дитинство. Матусю на порозі, що кожного дня чекала тебе зі школи. Друзів, з якими ти залюбки спілкувався, незважаючи на зайнятість. І ту галявину біля ставу, куди ти поспішав, коли хотілося побути сам-на-сам із природою. Такі миттєвості назавжди закарбовуються в пам’яті.</a:t>
            </a:r>
            <a:r>
              <a:rPr lang="uk-UA" sz="2000" smtClean="0"/>
              <a:t> </a:t>
            </a:r>
            <a:r>
              <a:rPr lang="uk-UA" sz="2000" b="1" smtClean="0"/>
              <a:t>	</a:t>
            </a:r>
            <a:endParaRPr lang="ru-RU" sz="2000" b="1" smtClean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43188" y="785813"/>
            <a:ext cx="4214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	</a:t>
            </a:r>
            <a:endParaRPr lang="ru-RU">
              <a:latin typeface="Calibri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250825" y="188913"/>
            <a:ext cx="8121650" cy="60483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2000" b="1" smtClean="0"/>
              <a:t>      Заслання, каземати, військова муштра пригнічували Шевченка, але не зломили його волі. Ще більшою стає любов до України, ще гнітючішим – сум за нею. Україна у Шевченка – це образи тихого світу, світу зорі або світання : «Світе ясний, світе тихий», «Хатина тиха і весела», «О зоре ясная моя!», «Світе тихий, раю милий, моя Україно». До цього образу близькі образи сонця правди та святої волі: «За вас правда, за вас сила і воля святая», «Чи буде правда на землі?» Ці образи проходять через увесь «Кобзар».</a:t>
            </a:r>
          </a:p>
          <a:p>
            <a:pPr>
              <a:buFont typeface="Arial" charset="0"/>
              <a:buNone/>
            </a:pPr>
            <a:r>
              <a:rPr lang="uk-UA" sz="2000" b="1" smtClean="0"/>
              <a:t>      Поетові болить доля рідного раю, про нього він думає більше, аніж про власну:</a:t>
            </a:r>
          </a:p>
          <a:p>
            <a:pPr>
              <a:buFont typeface="Arial" charset="0"/>
              <a:buNone/>
            </a:pPr>
            <a:r>
              <a:rPr lang="uk-UA" sz="2000" b="1" smtClean="0"/>
              <a:t>                                             Мені однаково, чи буду</a:t>
            </a:r>
          </a:p>
          <a:p>
            <a:pPr>
              <a:buFont typeface="Arial" charset="0"/>
              <a:buNone/>
            </a:pPr>
            <a:r>
              <a:rPr lang="uk-UA" sz="2000" b="1" smtClean="0"/>
              <a:t>                                             Я жить в Україні, чи ні…</a:t>
            </a:r>
          </a:p>
          <a:p>
            <a:pPr>
              <a:buFont typeface="Arial" charset="0"/>
              <a:buNone/>
            </a:pPr>
            <a:r>
              <a:rPr lang="uk-UA" sz="2000" b="1" smtClean="0"/>
              <a:t>                                             … Та не однаково мені,</a:t>
            </a:r>
          </a:p>
          <a:p>
            <a:pPr>
              <a:buFont typeface="Arial" charset="0"/>
              <a:buNone/>
            </a:pPr>
            <a:r>
              <a:rPr lang="uk-UA" sz="2000" b="1" smtClean="0"/>
              <a:t>                                             Як Україну злії люди </a:t>
            </a:r>
          </a:p>
          <a:p>
            <a:pPr>
              <a:buFont typeface="Arial" charset="0"/>
              <a:buNone/>
            </a:pPr>
            <a:r>
              <a:rPr lang="uk-UA" sz="2000" b="1" smtClean="0"/>
              <a:t>                                             Присплять, лукаві, і в огні</a:t>
            </a:r>
          </a:p>
          <a:p>
            <a:pPr>
              <a:buFont typeface="Arial" charset="0"/>
              <a:buNone/>
            </a:pPr>
            <a:r>
              <a:rPr lang="uk-UA" sz="2000" b="1" smtClean="0"/>
              <a:t>                                             Її окраденую збудять…</a:t>
            </a:r>
          </a:p>
          <a:p>
            <a:pPr>
              <a:buFont typeface="Arial" charset="0"/>
              <a:buNone/>
            </a:pPr>
            <a:r>
              <a:rPr lang="uk-UA" sz="2000" b="1" smtClean="0"/>
              <a:t>                                             Ох, не однаково мені.     </a:t>
            </a:r>
            <a:endParaRPr lang="ru-RU" sz="2000" b="1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3888" y="14288"/>
            <a:ext cx="900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43188" y="785813"/>
            <a:ext cx="4214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	</a:t>
            </a:r>
            <a:endParaRPr lang="ru-RU">
              <a:latin typeface="Calibri" pitchFamily="34" charset="0"/>
            </a:endParaRPr>
          </a:p>
        </p:txBody>
      </p:sp>
      <p:pic>
        <p:nvPicPr>
          <p:cNvPr id="7" name="Рисунок 6" descr="Рисунок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0"/>
            <a:ext cx="277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692150"/>
            <a:ext cx="6543675" cy="54340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2400" b="1" smtClean="0"/>
              <a:t>     Попри все, Шевченко вірив у краще майбутнє. Нам треба ще повчитися у нього такої віри. Тоді те, що здається далеким і нездійсненним зараз,  стане дійсністю завтра. «В сім’ї вольній, новій» ми маємо значно більше можливостей для цього. Головне – не втрачати надії, як не втрачав її Шевченко. </a:t>
            </a:r>
          </a:p>
          <a:p>
            <a:pPr>
              <a:buFont typeface="Arial" charset="0"/>
              <a:buNone/>
            </a:pPr>
            <a:r>
              <a:rPr lang="uk-UA" sz="2400" b="1" smtClean="0"/>
              <a:t>     Він писав і боровся. Він мріяв, і його мрії гуртували людей, об’єднували під прапором людяності і порядності.	</a:t>
            </a:r>
            <a:endParaRPr lang="ru-RU" sz="2400" b="1" smtClean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2"/>
          <p:cNvSpPr txBox="1">
            <a:spLocks noChangeArrowheads="1"/>
          </p:cNvSpPr>
          <p:nvPr/>
        </p:nvSpPr>
        <p:spPr bwMode="auto">
          <a:xfrm>
            <a:off x="3552825" y="1257300"/>
            <a:ext cx="4857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0" y="260350"/>
            <a:ext cx="9144000" cy="65976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mtClean="0"/>
              <a:t>    </a:t>
            </a:r>
            <a:r>
              <a:rPr lang="uk-UA" sz="2400" smtClean="0"/>
              <a:t>Що для мене Кобзар? Хоч на секунду я б хотіла зрозуміти його. Мабуть, ще й досі не наважуся до кінця збагнути того, що бережуть і ховають Кобзареві рядки. Я ще росту, і міріадами букв вливаються Шевченкові мелодії  у моє життя, бурхливе, інформаційне, технологічне. А так хочеться чогось щемного, ніжного, душевного…, живого! Між рядками його  вірша відчуваю людяне, рівне дихання  Людини, Пророка. </a:t>
            </a:r>
          </a:p>
          <a:p>
            <a:pPr>
              <a:buFont typeface="Arial" charset="0"/>
              <a:buNone/>
            </a:pPr>
            <a:r>
              <a:rPr lang="uk-UA" sz="2400" smtClean="0"/>
              <a:t>     Шевченкове слово - вже не сад, що квітне і пишається. Це старе, але мудре, гіллясте дерево життя, перли якого осипаються листопадом, даючи молодим пагонам майбуття.</a:t>
            </a:r>
          </a:p>
          <a:p>
            <a:pPr>
              <a:buFont typeface="Arial" charset="0"/>
              <a:buNone/>
            </a:pPr>
            <a:r>
              <a:rPr lang="uk-UA" sz="2400" smtClean="0"/>
              <a:t>     На світі є багато розумних книг, без яких важко уявити духовну сутність суспільства, його глибину і мудрість.  Але «Кобзар» Шевченка - то виразник духу цілого народу, гнаного, нищеного, то прозріння нації.</a:t>
            </a:r>
            <a:endParaRPr lang="ru-RU" sz="240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89575"/>
            <a:ext cx="91440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User\Рабочий стол\ППЗ\ППЗ УкрМова6\Dictionary\Synonims\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51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12"/>
          <p:cNvSpPr txBox="1">
            <a:spLocks noChangeArrowheads="1"/>
          </p:cNvSpPr>
          <p:nvPr/>
        </p:nvSpPr>
        <p:spPr bwMode="auto">
          <a:xfrm>
            <a:off x="3552825" y="1257300"/>
            <a:ext cx="4857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411413" y="333375"/>
            <a:ext cx="6264275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000">
                <a:latin typeface="Arial" charset="0"/>
              </a:rPr>
              <a:t>Якби ми, українці, розуміли Шевченка, ми б не були такими, якими є на сьогоднішній день: свавільними, жорстокими, братоненависниками, безбатченками на рідній землі. З пам'яті  знову зринає: «Якби ви вчились так, як треба…». Справді, якби ми вивчали досконало історію  і розуміли  її за Шевченком, ми не виростили  б фатального чорнобильського монстра біля самого серця України, не топталися б  на дорогих могилах  предків, не нищили б пам’яток історії та культури, не руйнували б історичний центр того ж таки Києва, не зрікалися б масово рідної мови й пісні. </a:t>
            </a:r>
          </a:p>
          <a:p>
            <a:r>
              <a:rPr lang="uk-UA" sz="2000">
                <a:latin typeface="Arial" charset="0"/>
              </a:rPr>
              <a:t>Якби ж ми розуміли Шевченка...</a:t>
            </a:r>
          </a:p>
          <a:p>
            <a:endParaRPr lang="uk-UA" sz="2000">
              <a:latin typeface="Arial" charset="0"/>
            </a:endParaRPr>
          </a:p>
          <a:p>
            <a:r>
              <a:rPr lang="uk-UA" sz="2000">
                <a:latin typeface="Arial" charset="0"/>
              </a:rPr>
              <a:t>Адже не може національна ідея реалізуватися без любові до ближнього, без додержання Божих заповідей, без спокути гріхів – чужих і власних</a:t>
            </a:r>
            <a:r>
              <a:rPr lang="ru-RU" sz="2000">
                <a:latin typeface="Arial" charset="0"/>
              </a:rPr>
              <a:t>.</a:t>
            </a:r>
            <a:r>
              <a:rPr lang="ru-RU" sz="2000"/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FFFF00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22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43622">
            <a:off x="6251836" y="3504114"/>
            <a:ext cx="2285998" cy="3047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89328099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" y="6350"/>
            <a:ext cx="819150" cy="120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6" name="Прямоугольник 1"/>
          <p:cNvSpPr>
            <a:spLocks noChangeArrowheads="1"/>
          </p:cNvSpPr>
          <p:nvPr/>
        </p:nvSpPr>
        <p:spPr bwMode="auto">
          <a:xfrm>
            <a:off x="684213" y="1700213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>
              <a:solidFill>
                <a:srgbClr val="000099"/>
              </a:solidFill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924175"/>
            <a:ext cx="56896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1913" y="4724400"/>
            <a:ext cx="38163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/>
          <a:srcRect l="17751" t="2335" r="11501" b="12199"/>
          <a:stretch>
            <a:fillRect/>
          </a:stretch>
        </p:blipFill>
        <p:spPr bwMode="auto">
          <a:xfrm>
            <a:off x="5910263" y="188913"/>
            <a:ext cx="3233737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39750" y="765175"/>
            <a:ext cx="532923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>
                <a:solidFill>
                  <a:schemeClr val="tx2"/>
                </a:solidFill>
                <a:latin typeface="Comic Sans MS" pitchFamily="66" charset="0"/>
              </a:rPr>
              <a:t>Саме віруюча людина, за Шевченком, є серцевиною історичного процесу. Богдан Хмельницький молився за долю України у церкві в селі Суботові. Молиться у чернечій келії й колишній фастівський полковник Семен Палій, каючись у власних гріхах.  </a:t>
            </a:r>
          </a:p>
          <a:p>
            <a:r>
              <a:rPr lang="uk-UA">
                <a:solidFill>
                  <a:schemeClr val="tx2"/>
                </a:solidFill>
                <a:latin typeface="Comic Sans MS" pitchFamily="66" charset="0"/>
              </a:rPr>
              <a:t>Ми з вами мусимо пам'ятати слова поета:</a:t>
            </a:r>
            <a:endParaRPr lang="ru-RU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User\Рабочий стол\ППЗ\ППЗ УкрМова6\Dictionary\Synonims\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051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12"/>
          <p:cNvSpPr txBox="1">
            <a:spLocks noChangeArrowheads="1"/>
          </p:cNvSpPr>
          <p:nvPr/>
        </p:nvSpPr>
        <p:spPr bwMode="auto">
          <a:xfrm>
            <a:off x="3552825" y="1257300"/>
            <a:ext cx="4857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>
              <a:latin typeface="Calibri" pitchFamily="34" charset="0"/>
            </a:endParaRPr>
          </a:p>
        </p:txBody>
      </p:sp>
      <p:pic>
        <p:nvPicPr>
          <p:cNvPr id="3074" name="Picture 2" descr="C:\Users\Admin\Desktop\Shevch_sold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284163"/>
            <a:ext cx="2011363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286000" y="2697163"/>
            <a:ext cx="45720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>
                <a:latin typeface="Comic Sans MS" pitchFamily="66" charset="0"/>
              </a:rPr>
              <a:t>ТВОРЧА РОБОТА З УКРАЇНСЬКОЇ ЛІТЕРАТУРИ ТА ІСТОРІЇ </a:t>
            </a:r>
          </a:p>
          <a:p>
            <a:endParaRPr lang="uk-UA">
              <a:latin typeface="Comic Sans MS" pitchFamily="66" charset="0"/>
            </a:endParaRPr>
          </a:p>
          <a:p>
            <a:r>
              <a:rPr lang="uk-UA">
                <a:latin typeface="Comic Sans MS" pitchFamily="66" charset="0"/>
              </a:rPr>
              <a:t>Автор: </a:t>
            </a:r>
            <a:endParaRPr lang="ru-RU">
              <a:latin typeface="Comic Sans MS" pitchFamily="66" charset="0"/>
            </a:endParaRPr>
          </a:p>
          <a:p>
            <a:r>
              <a:rPr lang="uk-UA">
                <a:latin typeface="Comic Sans MS" pitchFamily="66" charset="0"/>
              </a:rPr>
              <a:t>Чешко Юлія Олександрівна,</a:t>
            </a:r>
          </a:p>
          <a:p>
            <a:r>
              <a:rPr lang="uk-UA">
                <a:latin typeface="Comic Sans MS" pitchFamily="66" charset="0"/>
              </a:rPr>
              <a:t>учениця 10 класу</a:t>
            </a:r>
            <a:r>
              <a:rPr lang="ru-RU">
                <a:latin typeface="Comic Sans MS" pitchFamily="66" charset="0"/>
              </a:rPr>
              <a:t> </a:t>
            </a:r>
          </a:p>
          <a:p>
            <a:r>
              <a:rPr lang="uk-UA">
                <a:latin typeface="Comic Sans MS" pitchFamily="66" charset="0"/>
              </a:rPr>
              <a:t>Сидоренківської ЗОШ І-ІІ ступенів</a:t>
            </a:r>
            <a:endParaRPr lang="ru-RU">
              <a:latin typeface="Comic Sans MS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Rectangle 11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700213"/>
            <a:ext cx="4392613" cy="37449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z="3600" smtClean="0"/>
              <a:t>	</a:t>
            </a:r>
            <a:r>
              <a:rPr lang="uk-UA" sz="7200" smtClean="0">
                <a:solidFill>
                  <a:schemeClr val="hlink"/>
                </a:solidFill>
                <a:latin typeface="Comic Sans MS" pitchFamily="66" charset="0"/>
              </a:rPr>
              <a:t>Дякую за увагу!</a:t>
            </a:r>
            <a:endParaRPr lang="ru-RU" sz="7200" b="1" smtClean="0">
              <a:solidFill>
                <a:schemeClr val="hlink"/>
              </a:solidFill>
              <a:latin typeface="Comic Sans MS" pitchFamily="66" charset="0"/>
            </a:endParaRPr>
          </a:p>
        </p:txBody>
      </p:sp>
      <p:pic>
        <p:nvPicPr>
          <p:cNvPr id="18444" name="Picture 12" descr="466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0888" y="549275"/>
            <a:ext cx="42989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2"/>
          <p:cNvSpPr txBox="1">
            <a:spLocks noChangeArrowheads="1"/>
          </p:cNvSpPr>
          <p:nvPr/>
        </p:nvSpPr>
        <p:spPr bwMode="auto">
          <a:xfrm>
            <a:off x="3552825" y="1257300"/>
            <a:ext cx="4857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uk-UA">
              <a:latin typeface="Calibri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4294967295"/>
          </p:nvPr>
        </p:nvSpPr>
        <p:spPr>
          <a:xfrm>
            <a:off x="3803650" y="260350"/>
            <a:ext cx="5340350" cy="5865813"/>
          </a:xfrm>
        </p:spPr>
        <p:txBody>
          <a:bodyPr/>
          <a:lstStyle/>
          <a:p>
            <a:r>
              <a:rPr lang="uk-UA" sz="2400" smtClean="0"/>
              <a:t>Україно, я невеличка частка живої плоті, яка народилася від батька й матері, а ще від тебе. Коли усвідомлюю себе на цій землі, то мені здається, що я увібрала у своє єство і родючі степи, і розкішні ліси, і синю далечінь річок. </a:t>
            </a:r>
          </a:p>
          <a:p>
            <a:r>
              <a:rPr lang="uk-UA" sz="2400" smtClean="0"/>
              <a:t>Переконана, що кожна людина, живучи в сучасному світі, мусить тримати  в пам’яті сторінки історії свого народу. Без цього ми не можна осягнути істини, крокувати в майбутнє. </a:t>
            </a:r>
            <a:endParaRPr lang="ru-RU" sz="2400" smtClean="0"/>
          </a:p>
        </p:txBody>
      </p:sp>
      <p:pic>
        <p:nvPicPr>
          <p:cNvPr id="2050" name="Picture 2" descr="C:\Users\Admin\Desktop\3862371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7475"/>
            <a:ext cx="38100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89575"/>
            <a:ext cx="91440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43188" y="785813"/>
            <a:ext cx="4214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	</a:t>
            </a:r>
            <a:endParaRPr lang="ru-RU">
              <a:latin typeface="Calibri" pitchFamily="34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0" y="620713"/>
            <a:ext cx="5580063" cy="62372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1800" smtClean="0"/>
              <a:t>       </a:t>
            </a:r>
            <a:r>
              <a:rPr lang="uk-UA" sz="2000" smtClean="0"/>
              <a:t>Духовний дім для нашого народу побудував великий син України Тарас Шевченко. Рівного йому в історії духовної культури  України важко знайти. Тарас Шевченко прийшов у світ, коли права і гідність суспільства були потоптані і зневажені до крайньої межі. Роз'єднаний по різних імперіях український народ, ліквідована у Х</a:t>
            </a:r>
            <a:r>
              <a:rPr lang="en-US" sz="2000" smtClean="0"/>
              <a:t>V</a:t>
            </a:r>
            <a:r>
              <a:rPr lang="uk-UA" sz="2000" smtClean="0"/>
              <a:t>ІІ ст.. гетьманська Україна, остаточне закріпачення  українського селянства. Саме тоді із середовища „рабів німих ” явило себе полум'яне слово, яке стало на захист зневаженої національної і людської гідності, слово, що стало символом визволення, генератором духовності, животворчого прагнення народу до возз'єднання, соборності, до утвердження українства як нації.</a:t>
            </a:r>
            <a:endParaRPr lang="ru-RU" sz="200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0"/>
            <a:ext cx="9715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 l="6749" t="-560" r="6281" b="-2"/>
          <a:stretch>
            <a:fillRect/>
          </a:stretch>
        </p:blipFill>
        <p:spPr bwMode="auto">
          <a:xfrm>
            <a:off x="5651500" y="3141663"/>
            <a:ext cx="3054350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404813"/>
            <a:ext cx="31559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43188" y="785813"/>
            <a:ext cx="4214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	</a:t>
            </a:r>
            <a:endParaRPr lang="ru-RU">
              <a:latin typeface="Calibri" pitchFamily="34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179388" y="620713"/>
            <a:ext cx="4968875" cy="5946775"/>
          </a:xfrm>
        </p:spPr>
        <p:txBody>
          <a:bodyPr/>
          <a:lstStyle/>
          <a:p>
            <a:r>
              <a:rPr lang="uk-UA" sz="2000" b="1" smtClean="0"/>
              <a:t>У кожного  з нас свій Шевченко. Мій починався маминою піснею «Зоре моя вечірня». А потім були «Садок вишне-вий коло хати», а пізніше - «Тече вода  з-під явора». Ці поезії Кобзаря, що стали народними піснями, добрими, безцінними перлами, щ</a:t>
            </a:r>
            <a:r>
              <a:rPr lang="en-US" sz="2000" b="1" smtClean="0"/>
              <a:t>o </a:t>
            </a:r>
            <a:r>
              <a:rPr lang="uk-UA" sz="2000" b="1" smtClean="0"/>
              <a:t>засяяли у літературі, були і моїми сходинками  до Пророка. Пізніше перейнялась любов'ю до раннього Шевченка, зрозуміла, у чому геніальність цієї   людини. Молодий поет піклувався про те, щоб чорні хмари на обрії майбутнього розійшлись, а сонячне тепло і світло залило рідну Україну і назавжди оселилось у змученій душі народу. О, як він умів цінувати життя! Тому й залишив помітний слід у житті багатьох поколінь.</a:t>
            </a:r>
            <a:endParaRPr lang="ru-RU" sz="2000" b="1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6675" y="3068638"/>
            <a:ext cx="39973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1663" y="188913"/>
            <a:ext cx="3462337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бъект 11"/>
          <p:cNvSpPr>
            <a:spLocks/>
          </p:cNvSpPr>
          <p:nvPr/>
        </p:nvSpPr>
        <p:spPr bwMode="auto">
          <a:xfrm>
            <a:off x="468313" y="1125538"/>
            <a:ext cx="4294187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b="1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build="p"/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43188" y="785813"/>
            <a:ext cx="4214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	</a:t>
            </a:r>
            <a:endParaRPr lang="ru-RU">
              <a:latin typeface="Calibri" pitchFamily="34" charset="0"/>
            </a:endParaRPr>
          </a:p>
        </p:txBody>
      </p:sp>
      <p:pic>
        <p:nvPicPr>
          <p:cNvPr id="7" name="Рисунок 6" descr="Рисунок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0"/>
            <a:ext cx="2627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916238" y="549275"/>
            <a:ext cx="3671887" cy="61198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z="2400" b="1" smtClean="0"/>
              <a:t>     Летіло Слово  Великого Сина у всій багатогранності й неосяжній глибині змісту до свого народу: слово-заклик, пересторога, пророцтво, повчання, благання, «слово-сльоза», «слово-полум’я». Постав перед людством Світоч зі своїми ідеями і попередженнями, із власними болісними шуканнями істини.</a:t>
            </a:r>
            <a:endParaRPr lang="ru-RU" sz="2400" b="1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155700"/>
            <a:ext cx="278765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43188" y="785813"/>
            <a:ext cx="4214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	</a:t>
            </a:r>
            <a:endParaRPr lang="ru-RU">
              <a:latin typeface="Calibri" pitchFamily="34" charset="0"/>
            </a:endParaRPr>
          </a:p>
        </p:txBody>
      </p:sp>
      <p:pic>
        <p:nvPicPr>
          <p:cNvPr id="7" name="Рисунок 6" descr="Рисунок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0"/>
            <a:ext cx="2627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950" y="692150"/>
            <a:ext cx="6292850" cy="6165850"/>
          </a:xfrm>
        </p:spPr>
        <p:txBody>
          <a:bodyPr/>
          <a:lstStyle/>
          <a:p>
            <a:pPr eaLnBrk="1" hangingPunct="1"/>
            <a:endParaRPr lang="uk-UA" sz="2400" b="1" smtClean="0"/>
          </a:p>
          <a:p>
            <a:pPr eaLnBrk="1" hangingPunct="1">
              <a:buFont typeface="Arial" charset="0"/>
              <a:buNone/>
            </a:pPr>
            <a:r>
              <a:rPr lang="uk-UA" sz="2400" b="1" smtClean="0"/>
              <a:t>     Соціальні кривди змушували народжуватися творам, у яких єднався духовно-моральний світ національно-історичних, християнсько-етичних цінностей українського народу, віяв дух передчуття на цілі століття грядущих бід і катастроф, застережливо звучали пророцтва. Поетова муза закликала жити по правді, за заповідями Божими, піднімалися в ній проблеми поступу до прогресу, до соціальної справедливості, бо головним у Шевченковому розумінні є насамперед пріоритет роду, нації, Вітчизни.</a:t>
            </a:r>
            <a:endParaRPr lang="ru-RU" sz="2400" b="1" smtClean="0"/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43188" y="785813"/>
            <a:ext cx="4214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	</a:t>
            </a:r>
            <a:endParaRPr lang="ru-RU">
              <a:latin typeface="Calibri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250825" y="620713"/>
            <a:ext cx="5041900" cy="59324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2000" b="1" smtClean="0"/>
              <a:t>      Кожна сторінка, кожен рядок поезії «Кобзаря» - частина нашої історії. Шевченко прагнув розбудити національну свідомість українців, розмірковував над тим, яка доля чекає Україну. </a:t>
            </a:r>
          </a:p>
          <a:p>
            <a:pPr>
              <a:buFont typeface="Arial" charset="0"/>
              <a:buNone/>
            </a:pPr>
            <a:r>
              <a:rPr lang="uk-UA" sz="2000" b="1" smtClean="0"/>
              <a:t>      Мрія і дійсність часто виступають у суперечності. Страждаючи усе життя сам, боляче відчуваючи страждання свого народу, Тарас Шевченко мріяв про світле і радісне майбутнє України. Неоднаково було йому,</a:t>
            </a:r>
          </a:p>
          <a:p>
            <a:pPr>
              <a:buFont typeface="Arial" charset="0"/>
              <a:buNone/>
            </a:pPr>
            <a:r>
              <a:rPr lang="uk-UA" sz="2000" b="1" smtClean="0"/>
              <a:t>                       Як Україну злії люди</a:t>
            </a:r>
          </a:p>
          <a:p>
            <a:pPr>
              <a:buFont typeface="Arial" charset="0"/>
              <a:buNone/>
            </a:pPr>
            <a:r>
              <a:rPr lang="uk-UA" sz="2000" b="1" smtClean="0"/>
              <a:t>                       Присплять, лукаві, і в огні</a:t>
            </a:r>
          </a:p>
          <a:p>
            <a:pPr>
              <a:buFont typeface="Arial" charset="0"/>
              <a:buNone/>
            </a:pPr>
            <a:r>
              <a:rPr lang="uk-UA" sz="2000" b="1" smtClean="0"/>
              <a:t>                        Її, окраденую, збудять…</a:t>
            </a:r>
          </a:p>
          <a:p>
            <a:pPr>
              <a:buFont typeface="Arial" charset="0"/>
              <a:buNone/>
            </a:pPr>
            <a:r>
              <a:rPr lang="uk-UA" sz="2000" b="1" smtClean="0"/>
              <a:t>      Вірив Тарас у невмирущий дух народу, знав, що не можна знищити його, що житиме він і розів’ється могутнім деревом.</a:t>
            </a:r>
            <a:endParaRPr lang="ru-RU" sz="2000" b="1" smtClean="0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5600" y="765175"/>
            <a:ext cx="3402013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43188" y="785813"/>
            <a:ext cx="4214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	</a:t>
            </a:r>
            <a:endParaRPr lang="ru-RU"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052513"/>
            <a:ext cx="5699125" cy="53689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2000" b="1" smtClean="0"/>
              <a:t>      Кобзар примушує замислитися над тим, чиї ми діти, закликає до єднання, братерства. Яскравим прикладом цього є його поема «Кавказ», у якій Прометей - символ нескореного і мужнього народу. </a:t>
            </a:r>
          </a:p>
          <a:p>
            <a:pPr>
              <a:buFont typeface="Arial" charset="0"/>
              <a:buNone/>
            </a:pPr>
            <a:r>
              <a:rPr lang="uk-UA" sz="2000" b="1" smtClean="0"/>
              <a:t>      Поет вірить: «Встане правда! Встане воля!». Не вип’є хижий орел крові народної, оживає серце народне і сміється знову і знову, і лунає над світом живе слово істини.</a:t>
            </a:r>
          </a:p>
          <a:p>
            <a:pPr>
              <a:buFont typeface="Arial" charset="0"/>
              <a:buNone/>
            </a:pPr>
            <a:r>
              <a:rPr lang="uk-UA" sz="2000" b="1" smtClean="0"/>
              <a:t>      А ми повторюємо ще і ще слова Великого Поета: </a:t>
            </a:r>
          </a:p>
          <a:p>
            <a:pPr>
              <a:buFont typeface="Arial" charset="0"/>
              <a:buNone/>
            </a:pPr>
            <a:r>
              <a:rPr lang="uk-UA" sz="2000" b="1" smtClean="0"/>
              <a:t>                                        Не вмирає душа наша,</a:t>
            </a:r>
          </a:p>
          <a:p>
            <a:pPr>
              <a:buFont typeface="Arial" charset="0"/>
              <a:buNone/>
            </a:pPr>
            <a:r>
              <a:rPr lang="uk-UA" sz="2000" b="1" smtClean="0"/>
              <a:t>                                        Не вмирає воля,</a:t>
            </a:r>
          </a:p>
          <a:p>
            <a:pPr>
              <a:buFont typeface="Arial" charset="0"/>
              <a:buNone/>
            </a:pPr>
            <a:r>
              <a:rPr lang="uk-UA" sz="2000" b="1" smtClean="0"/>
              <a:t>                                         І неситий не виоре</a:t>
            </a:r>
          </a:p>
          <a:p>
            <a:pPr>
              <a:buFont typeface="Arial" charset="0"/>
              <a:buNone/>
            </a:pPr>
            <a:r>
              <a:rPr lang="uk-UA" sz="2000" b="1" smtClean="0"/>
              <a:t>                                         На дні моря поле,</a:t>
            </a:r>
          </a:p>
          <a:p>
            <a:pPr>
              <a:buFont typeface="Arial" charset="0"/>
              <a:buNone/>
            </a:pPr>
            <a:r>
              <a:rPr lang="uk-UA" sz="2000" b="1" smtClean="0"/>
              <a:t>                                         Не скує душі живої…</a:t>
            </a:r>
            <a:endParaRPr lang="ru-RU" sz="2000" b="1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1412875"/>
            <a:ext cx="3030537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0125" y="4179888"/>
            <a:ext cx="30289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build="p"/>
      <p:bldP spid="3" grpI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9|12.7|1.5|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9|12.7|1.5|1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9|12.7|1.5|1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9|12.7|1.5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1392</TotalTime>
  <Words>1540</Words>
  <Application>Microsoft Office PowerPoint</Application>
  <PresentationFormat>Экран (4:3)</PresentationFormat>
  <Paragraphs>83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Comic Sans MS</vt:lpstr>
      <vt:lpstr>Algerian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Ми ходимо по своїй  землі. Але чому ж не цінуємо цього? Забуваємо звичаї, рідко співаємо народних пісень?  Чого  все нівечимо, перекручуємо? Адже те, що маємо, омито кров’ю наших предків..    Відкриймо ж «Кобзар» і відшукаймо  послання «І мертвим, і живим, і ненародженим землякам моїм…», дослухаймося ж до Пророка!  Хіба ж  не до сучасних «технічних геніїв» звертається Шевченко, порушуючи тему морального обов’язку свідомого громадянина перед власним народом, підказуючи, де варто, а де ні шукати шляхи побудови кращого життя? Тому багато висвітлених у цьому творі ідей лишаються актуальними й досі.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sergei</cp:lastModifiedBy>
  <cp:revision>174</cp:revision>
  <dcterms:modified xsi:type="dcterms:W3CDTF">2002-12-31T23:11:58Z</dcterms:modified>
</cp:coreProperties>
</file>